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69"/>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540" r:id="rId56"/>
    <p:sldId id="311" r:id="rId57"/>
    <p:sldId id="312" r:id="rId58"/>
    <p:sldId id="313" r:id="rId59"/>
    <p:sldId id="314" r:id="rId60"/>
    <p:sldId id="315" r:id="rId61"/>
    <p:sldId id="316" r:id="rId62"/>
    <p:sldId id="317" r:id="rId63"/>
    <p:sldId id="318" r:id="rId64"/>
    <p:sldId id="319" r:id="rId65"/>
    <p:sldId id="320" r:id="rId66"/>
    <p:sldId id="322" r:id="rId67"/>
    <p:sldId id="321" r:id="rId68"/>
  </p:sldIdLst>
  <p:sldSz cx="9144000" cy="6858000" type="screen4x3"/>
  <p:notesSz cx="6858000" cy="9144000"/>
  <p:embeddedFontLst>
    <p:embeddedFont>
      <p:font typeface="Bookman Old Style" panose="02050604050505020204" pitchFamily="18" charset="0"/>
      <p:regular r:id="rId70"/>
      <p:bold r:id="rId71"/>
      <p:italic r:id="rId72"/>
      <p:boldItalic r:id="rId73"/>
    </p:embeddedFont>
    <p:embeddedFont>
      <p:font typeface="Calibri" panose="020F0502020204030204" pitchFamily="34" charset="0"/>
      <p:regular r:id="rId74"/>
      <p:bold r:id="rId75"/>
      <p:italic r:id="rId76"/>
      <p:boldItalic r:id="rId77"/>
    </p:embeddedFont>
    <p:embeddedFont>
      <p:font typeface="Georgia" panose="02040502050405020303" pitchFamily="18" charset="0"/>
      <p:regular r:id="rId78"/>
      <p:bold r:id="rId79"/>
      <p:italic r:id="rId80"/>
      <p:boldItalic r:id="rId81"/>
    </p:embeddedFont>
    <p:embeddedFont>
      <p:font typeface="Quattrocento Sans" panose="020B0502050000020003" pitchFamily="3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iv+lj1E3PrIHqu6Q6CjaSesp+3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28B6D8-2F3A-4826-B598-5D7112EE25EB}" v="1" dt="2023-06-17T13:59:39.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5726" autoAdjust="0"/>
  </p:normalViewPr>
  <p:slideViewPr>
    <p:cSldViewPr snapToGrid="0">
      <p:cViewPr varScale="1">
        <p:scale>
          <a:sx n="82" d="100"/>
          <a:sy n="82" d="100"/>
        </p:scale>
        <p:origin x="1435"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5.fntdata"/><Relationship Id="rId89" Type="http://customschemas.google.com/relationships/presentationmetadata" Target="meta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3.xml"/><Relationship Id="rId90" Type="http://schemas.openxmlformats.org/officeDocument/2006/relationships/presProps" Target="presProps.xml"/><Relationship Id="rId95" Type="http://schemas.microsoft.com/office/2015/10/relationships/revisionInfo" Target="revisionInfo.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9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font" Target="fonts/font2.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font" Target="fonts/font13.fntdata"/><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UNG HUY QUANG" userId="aa0dc45d-0ceb-4361-bcf2-4ee790151ef5" providerId="ADAL" clId="{3828B6D8-2F3A-4826-B598-5D7112EE25EB}"/>
    <pc:docChg chg="modSld">
      <pc:chgData name="PHUNG HUY QUANG" userId="aa0dc45d-0ceb-4361-bcf2-4ee790151ef5" providerId="ADAL" clId="{3828B6D8-2F3A-4826-B598-5D7112EE25EB}" dt="2023-06-17T13:59:55.501" v="5" actId="404"/>
      <pc:docMkLst>
        <pc:docMk/>
      </pc:docMkLst>
      <pc:sldChg chg="modSp mod">
        <pc:chgData name="PHUNG HUY QUANG" userId="aa0dc45d-0ceb-4361-bcf2-4ee790151ef5" providerId="ADAL" clId="{3828B6D8-2F3A-4826-B598-5D7112EE25EB}" dt="2023-06-17T13:59:55.501" v="5" actId="404"/>
        <pc:sldMkLst>
          <pc:docMk/>
          <pc:sldMk cId="0" sldId="317"/>
        </pc:sldMkLst>
        <pc:spChg chg="mod">
          <ac:chgData name="PHUNG HUY QUANG" userId="aa0dc45d-0ceb-4361-bcf2-4ee790151ef5" providerId="ADAL" clId="{3828B6D8-2F3A-4826-B598-5D7112EE25EB}" dt="2023-06-17T13:59:55.501" v="5" actId="404"/>
          <ac:spMkLst>
            <pc:docMk/>
            <pc:sldMk cId="0" sldId="317"/>
            <ac:spMk id="645"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0:51:16.113"/>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0:51:38.278"/>
    </inkml:context>
    <inkml:brush xml:id="br0">
      <inkml:brushProperty name="width" value="0.05" units="cm"/>
      <inkml:brushProperty name="height" value="0.05" units="cm"/>
      <inkml:brushProperty name="color" value="#FFFFFF"/>
    </inkml:brush>
  </inkml:definitions>
  <inkml:trace contextRef="#ctx0" brushRef="#br0">1 278 24575,'0'0'0,"1"-1"0,-1 0 0,1 1 0,-1-1 0,0 1 0,0 0 0,1-1 0,0 1 0,-1-1 0,1 1 0,-1 0 0,0-1 0,1 1 0,0 0 0,0 0 0,-1 0 0,0 0 0,1-1 0,0 1 0,0 0 0,-1 0 0,0 0 0,2 0 0,20-2 0,-17 1 0,275-24 0,111-15 0,-420 47 0,0 1 0,-46 19 0,-11 2 0,64-24 0,1-1 0,-1 0 0,-1-3 0,1 1 0,-29-3 0,76-1 0,38-8 0,-10 1 0,35-3 0,176-33 0,-246 39 0,-2 0 0,22-11 0,-26 11 0,1 0 0,0 0 0,0 2 0,23-6 0,-25 9 0,-1-2 0,0 0 0,18-8 0,-16 6 0,2 0 0,0 2 0,0-1 0,0 1 0,0 1 0,1 1 0,-1-1 0,23 3 0,-34-1 0,0 1 0,0 0 0,-1-1 0,0 0 0,0 1 0,1 1 0,0-2 0,-1 2 0,0-1 0,0 0 0,1 1 0,-1-1 0,-1 1 0,2-1 0,-1 1 0,-1 0 0,1 0 0,-1 0 0,2 0 0,-3 0 0,4 4 0,1 4 0,0 0 0,-1 1 0,5 17 0,-4-11 0,-1-78 0,-5 30 0,1 16 0,0 41 0,1 2 0,-1-10 0,0 0 0,-3 20 0,1-31 0,1-7 0,-2-12 0,0-20 0,3 19 0,-1 4 0,1 1 0,0 0 0,1 0 0,-1-1 0,4-13 0,-3 20 0,0 0 0,-1 1 0,1-1 0,0 1 0,0-1 0,-1 1 0,1-1 0,1 1 0,-2-1 0,2 1 0,-1 0 0,0-1 0,1 2 0,-1-2 0,1 1 0,-1 1 0,1-1 0,-1 0 0,1 0 0,-1 1 0,1-1 0,0 0 0,-1 0 0,1 1 0,-1 0 0,2 0 0,-2 0 0,1 0 0,0 0 0,-1 0 0,1 0 0,0 0 0,2 0 0,-3 1 0,2 0 0,-2-1 0,1 1 0,0-1 0,0 1 0,0 0 0,-1 0 0,1 0 0,0 0 0,-1 0 0,1 0 0,-1 1 0,1-1 0,-1 1 0,0-1 0,1 1 0,-1-1 0,0 1 0,0-1 0,0 1 0,0 0 0,0-1 0,-1 2 0,2 2 0,-1-2 0,1 1 0,-1-1 0,1 0 0,0 0 0,0 0 0,3 2 0,-5-5 0,0 0 0,0 0 0,0 0 0,1 0 0,-1 0 0,0 0 0,0 0 0,0 0 0,0 0 0,0 0 0,0 0 0,0 0 0,0 0 0,0 0 0,0 0 0,0 0 0,0-1 0,1 1 0,-1 0 0,0 0 0,0 0 0,0 0 0,0 0 0,0 0 0,0-1 0,0 1 0,0 0 0,0 0 0,1 0 0,-1 0 0,0 0 0,0 0 0,0 0 0,0 0 0,0 0 0,0 0 0,0 0 0,0-1 0,0 1 0,0 0 0,0 0 0,0 0 0,0 0 0,0-1 0,-1 1 0,1 0 0,0 0 0,0 0 0,0 0 0,0 0 0,0-1 0,0 1 0,0 0 0,0 0 0,0 0 0,-1 0 0,1 0 0,0 0 0,-2-10 0,1 7 0,-1 0 0,0 0 0,0 1 0,0-1 0,0 0 0,-1 0 0,1 1 0,-1 0 0,0 0 0,0-1 0,0 2 0,0-1 0,0 0 0,-4-2 0,5 4 0,2 0 0,-2 0 0,1-1 0,0 1 0,0-1 0,0 1 0,-1 0 0,1 0 0,0 0 0,0 0 0,0 0 0,-1 0 0,1 0 0,0 0 0,0 0 0,0 1 0,-1-1 0,1 1 0,0-1 0,0 0 0,0 1 0,0 0 0,0 0 0,0-1 0,0 0 0,0 1 0,0 1 0,1-2 0,-2 1 0,1 0 0,1 0 0,-1 0 0,1 0 0,-1 0 0,0 0 0,1 0 0,0 0 0,-1 0 0,1 1 0,-1-2 0,1 2 0,-1-1 0,1 0 0,0 2 0,-2 15 0,1 0 0,0 1 0,4 34 0,-1-9 0,-2-226 0,-1 182 0,1-1 0,0 1 0,0 0 0,0 0 0,0 0 0,0-1 0,0 1 0,0 0 0,0-1 0,0 1 0,0-1 0,0 1 0,0 0 0,0 0 0,0 0 0,0-1 0,0 1 0,0-1 0,0 1 0,0-1 0,0 1 0,1 0 0,-1 0 0,0 0 0,0 0 0,1-1 0,-1 1 0,0 0 0,0-1 0,1 1 0,-1 0 0,0-1 0,0 1 0,7 11 0,7 26 0,-13-34 0,0 0 0,0-1 0,0 0 0,1 0 0,-2 0 0,2 0 0,-1 0 0,1 0 0,-1 0 0,2 0 0,-2 0 0,1-1 0,0 1 0,0-1 0,0 1 0,0-1 0,3 2 0,15 10 0,-20-12 0,0 0 0,0-1 0,1 0 0,-1 1 0,0 0 0,0 0 0,1-1 0,-1 1 0,0 0 0,0 0 0,0-1 0,0 1 0,0 0 0,0-1 0,0 1 0,-1-1 0,1 1 0,0 0 0,0 0 0,-1-1 0,1 1 0,0 1 0,-9 16 0,6-15 0,-6 18 0,-9 13 0,17-37 0,0 0 0,0-1 0,1 1 0,-1 0 0,1 0 0,-1 0 0,2-6 0,0-136 0,-1 216 0,-1 83 0,0-149 0,1 0 0,-1 0 0,0 0 0,0 0 0,0 0 0,-1 0 0,-2 6 0,4-11 0,-1 1 0,1 0 0,-1 0 0,0-1 0,1 1 0,0 0 0,-1 0 0,0-1 0,0 1 0,1 0 0,-1 0 0,0-1 0,0 0 0,1 1 0,-1-1 0,0 1 0,0-1 0,1 1 0,-1-1 0,0 0 0,0 0 0,0 0 0,0 0 0,0 1 0,1-1 0,-2 0 0,1 0 0,1 0 0,-1 0 0,-1-1 0,2 1 0,-1 0 0,0 0 0,0 0 0,0 0 0,0-1 0,0 1 0,1-1 0,-1 1 0,0-1 0,0 1 0,1-1 0,-1 1 0,0-1 0,0 0 0,0-1 0,-4-2 0,1-1 0,0 1 0,0-1 0,0 0 0,0 0 0,1-1 0,0 0 0,0 1 0,-3-9 0,-16-59 0,19 63 0,-31-140 0,41 196 0,-4-35 0,-1-8 0,-1 1 0,0 0 0,0 0 0,0-1 0,0 1 0,-1 1 0,1-2 0,-1 1 0,0 1 0,-1 4 0,1-9 0,-1 0 0,1 0 0,0 0 0,0 0 0,-1 0 0,1 0 0,-1 0 0,1 0 0,-1 0 0,1 0 0,0 0 0,0 0 0,-1 0 0,1 0 0,-1 0 0,1 0 0,-1 0 0,1-1 0,0 1 0,0 0 0,0-1 0,-1 1 0,1 0 0,-1-1 0,1 1 0,0 0 0,-1 0 0,1 0 0,0-1 0,0 1 0,0 0 0,0-1 0,0 0 0,-12-12 0,12 12 0,-17-22 0,-17-32 0,34 54 0,-1 0 0,1-1 0,-1 2 0,0-2 0,1 1 0,-2 0 0,1 0 0,1 0 0,-1 0 0,-1 0 0,2 0 0,-1 1 0,-1-1 0,-1-1 0,3 2 0,0 0 0,-1 0 0,1 0 0,-1 0 0,1 0 0,-1 0 0,1 0 0,0 0 0,0 0 0,-1 1 0,1-1 0,0 0 0,-1 0 0,1 1 0,-1-1 0,1 0 0,0 1 0,0-1 0,0 0 0,0 0 0,-1 0 0,1 1 0,0-1 0,-1 0 0,1 1 0,0-1 0,0 1 0,0-1 0,-1 0 0,1 0 0,0 1 0,-1 6 0,-1-1 0,1 1 0,0-1 0,0 9 0,-2 23 0,3-1 0,4 50 0,0-79 0,-2-18 0,1-21 0,9-183 0,-12 212 0,0 0 0,0 1 0,0-1 0,0 1 0,1-1 0,-1 1 0,1-1 0,-1 1 0,0-1 0,1 1 0,0-1 0,0 1 0,-1 0 0,1-1 0,0 1 0,0-1 0,0 2 0,0-2 0,0 1 0,0 0 0,1 0 0,-2 0 0,2 1 0,1-3 0,-1 3 0,0 0 0,0-1 0,0 1 0,0 0 0,1-1 0,-2 2 0,1-1 0,1 0 0,-2 0 0,1 1 0,1-1 0,-2 0 0,1 1 0,1 0 0,-2 0 0,1-1 0,0 1 0,2 1 0,-1 1 0,2 0 0,-1 0 0,-1 0 0,1 0 0,0 1 0,0 0 0,-1 0 0,0-1 0,0 1 0,3 7 0,2 3 0,9 28 0,-12-31 0,-5-9 0,1-1 0,-1 1 0,1 0 0,-1-1 0,1 2 0,-1-2 0,0 1 0,0 0 0,0 0 0,0 0 0,0-1 0,-1 1 0,1 0 0,-1 0 0,0 0 0,1-1 0,0 1 0,-1 0 0,0-1 0,-1 3 0,-3 1 0,2 1 0,-2-1 0,0 0 0,-6 6 0,-7 6 0,0 1 0,0-1 0,-36 27 0,6-8 0,93-53 0,-24 7 0,0-2 0,33-27 0,-48 33 0,0 0 0,0-1 0,0 0 0,5-9 0,-9 13 0,0 0 0,0 0 0,0-1 0,0 0 0,-1 0 0,1 1 0,-2-1 0,2 0 0,-1 0 0,-1 0 0,1-5 0,-1 8 0,0 0 0,0 1 0,0-1 0,0 0 0,0 0 0,-1 1 0,1 0 0,0-1 0,0 0 0,0 0 0,0 1 0,-1 0 0,1-1 0,0 0 0,-1 1 0,0-1 0,1 1 0,0 0 0,0-1 0,-1 0 0,0 1 0,1-1 0,-1 1 0,1 0 0,0 0 0,-3-1 0,3 1 0,-2-1 0,1 1 0,0 0 0,-1 0 0,1 0 0,-1 0 0,2 0 0,-2 1 0,1-1 0,-1 0 0,1 1 0,-2-1 0,-1 3 0,0-2 0,0 1 0,1 0 0,-1 0 0,1 1 0,-1-1 0,-3 5 0,-19 28 0,22-28 0,-2 1 0,0-2 0,1 1 0,-1 0 0,-13 10 0,-41 29 0,100-61 0,104-59 0,-143 74 0,0 0 0,-1 0 0,1 0 0,0-1 0,0 0 0,-1 1 0,1-1 0,0 1 0,0 0 0,-1-1 0,1 0 0,0 0 0,0 1 0,-1-1 0,0 0 0,1 0 0,-1 1 0,2-3 0,-3 3 0,1 0 0,-1 0 0,0 0 0,1 0 0,0 0 0,-1 0 0,0 0 0,0 0 0,1 0 0,0 0 0,-1 0 0,0 0 0,1 0 0,-1 0 0,1 0 0,-1 0 0,1 0 0,-1 1 0,0-1 0,1 1 0,0-1 0,-1 0 0,1 1 0,-1-1 0,1 0 0,-1 1 0,1 0 0,-18 9 0,13-7 0,1-1 0,-1 1 0,1 0 0,0 0 0,-7 7 0,11-10 0,0 0 0,0 0 0,0 0 0,0 0 0,0 0 0,0 0 0,0 0 0,0 0 0,0 0 0,0 0 0,0 0 0,0 0 0,0 0 0,0 0 0,1 0 0,-1 0 0,0 0 0,0 0 0,0 0 0,0 0 0,0 0 0,0 0 0,0 0 0,0 0 0,0 0 0,0 0 0,0 0 0,1 0 0,-1 0 0,0 0 0,0 1 0,0-1 0,0 0 0,0 0 0,0 0 0,0 0 0,0 0 0,0 0 0,0 0 0,0 1 0,0-1 0,0 0 0,0 0 0,0 0 0,0 0 0,0 0 0,0 0 0,0 0 0,0 0 0,0 1 0,0-1 0,0 0 0,-1 0 0,1 0 0,0 0 0,0 0 0,0 0 0,0 0 0,0 0 0,0 0 0,0 0 0,0 0 0,0 0 0,0 0 0,0 0 0,-1 0 0,1 0 0,11-3 0,-10 3 0,-1 0 0,1 0 0,0 0 0,0-1 0,-1 1 0,1-1 0,0 1 0,0-1 0,-1 1 0,1 0 0,0-1 0,0 0 0,-1 0 0,1 1 0,-1 0 0,1-1 0,0 0 0,-1 0 0,0 1 0,1-1 0,0-1 0,-2 1 0,1 1 0,0 0 0,-1-1 0,1 1 0,0 0 0,0 0 0,-1 0 0,1-1 0,-1 1 0,1 0 0,-1 0 0,1 0 0,0 0 0,-1 0 0,1 0 0,-1 0 0,1 0 0,-1 0 0,1 0 0,0 0 0,-1 0 0,1 0 0,-1 1 0,1-1 0,-1 0 0,1 0 0,0 1 0,-17 5 0,14-5 0,-62 17 0,48-15 0,1 2 0,-1-1 0,-21 11 0,-38 15 0,37-15 0,38-15 0,0 0 0,0 1 0,0-1 0,0 1 0,0-1 0,0 0 0,-1 1 0,2-1 0,-2 0 0,1 0 0,0 0 0,0 0 0,-2-1 0,3 1 0,0 0 0,-1 0 0,1 0 0,0-1 0,0 1 0,0 0 0,0 0 0,0-1 0,0 1 0,0 0 0,0 0 0,-1 0 0,1 0 0,0 0 0,0-1 0,0 1 0,0 0 0,0 0 0,0-1 0,0 1 0,0 0 0,0-1 0,0 1 0,0 0 0,0 0 0,0 0 0,0 0 0,0-1 0,0 1 0,0 0 0,0-1 0,0 1 0,0 0 0,1-1 0,0-2 0,1 1 0,-1-1 0,1 1 0,-1-1 0,1 1 0,1-1 0,-2 1 0,4-2 0,20-15 0,0 2 0,53-28 0,-45 27 0,-21 12 0,0 1 0,0 1 0,0 0 0,1 0 0,16-1 0,26-9 0,-52 13 0,0 0 0,0 0 0,0 0 0,0-1 0,0 1 0,0-1 0,0 1 0,0-1 0,4-4 0,-7 6 0,0 0 0,0 0 0,0-1 0,1 1 0,-1 0 0,0 0 0,0-1 0,0 1 0,0 0 0,0 0 0,0-1 0,0 1 0,0 0 0,0 0 0,0 0 0,0 0 0,0 0 0,0 0 0,0-1 0,0 1 0,0 0 0,0 0 0,0-1 0,-1 1 0,1 0 0,0 0 0,0-1 0,0 1 0,0 0 0,0 0 0,-1 0 0,1 0 0,0 0 0,0 0 0,0 0 0,0 0 0,0-1 0,0 1 0,0 0 0,-1 0 0,1 0 0,0 0 0,0 0 0,-1 0 0,1 0 0,0 0 0,0 0 0,-1 0 0,1 0 0,0 0 0,0 0 0,0 0 0,0 0 0,0 0 0,-1 0 0,1 0 0,0 0 0,0 0 0,-1 0 0,-14 1 0,-12 3 0,-42 16 0,7-2 0,-217 49 0,435-117 0,58-18 0,-203 66 0,-11 3 0,-17 7 0,16-8 0,-51 20 0,0-2 0,-2-2 0,-65 10 0,-166 12 0,251-34 0,3-1 0,31-3 0,0 0 0,0 0 0,0 0 0,0-1 0,0 1 0,0 0 0,0 0 0,0 0 0,0 0 0,0 0 0,0 0 0,0 0 0,0 0 0,0 0 0,0-1 0,0 1 0,0 0 0,0 0 0,0 0 0,0 0 0,0 0 0,0 0 0,0 0 0,0 0 0,0 0 0,0 0 0,0 0 0,-1-1 0,1 1 0,0 0 0,0 0 0,0 0 0,0 0 0,0 0 0,0 0 0,0 0 0,0 0 0,0 0 0,0 0 0,0 0 0,-1 0 0,1 0 0,0 0 0,0 0 0,0 0 0,0 0 0,0 0 0,11-5 0,17-5 0,391-119 0,-412 127 0,-1 1 0,-2 0 0,1-1 0,0 0 0,0 0 0,0 0 0,-1-1 0,1 1 0,-1-1 0,1 0 0,4-5 0,-9 7 0,0 1 0,0 0 0,1 0 0,-1 0 0,0 0 0,0 0 0,0 0 0,0-1 0,0 1 0,0 0 0,0 0 0,0 0 0,0 0 0,0 0 0,0 0 0,0 0 0,0 0 0,0 0 0,0 0 0,0 0 0,0-1 0,0 1 0,0 0 0,0 0 0,0 0 0,0 0 0,0-1 0,0 1 0,0 0 0,0 0 0,0 0 0,0 0 0,0 0 0,0-1 0,-1 1 0,1 0 0,0 0 0,0 0 0,0 0 0,0 0 0,0 0 0,0 0 0,0 0 0,0 0 0,0 0 0,0 0 0,0 0 0,0 0 0,0 0 0,-1 0 0,1 0 0,0 0 0,0 0 0,0 0 0,0 0 0,-1 0 0,1 0 0,0 0 0,0 0 0,0 0 0,0 0 0,-1 0 0,-8 1 0,-16 6 0,-1 1 0,-32 15 0,-4 2 0,38-16 0,-167 56 0,141-50 0,-94 14 0,124-28 0,20-1 0,0 0 0,0 0 0,0 0 0,-1 0 0,1 0 0,0 0 0,0 0 0,0 0 0,0 0 0,-1 0 0,1 0 0,0 0 0,0 0 0,0 0 0,0 0 0,0 0 0,-1 0 0,1 0 0,0 0 0,0 0 0,0 0 0,0 0 0,0 0 0,0 0 0,0 0 0,0 0 0,0 0 0,0 0 0,0 0 0,0 0 0,0-1 0,-1 1 0,1 0 0,0 0 0,0 0 0,0 0 0,0 0 0,0-1 0,0 1 0,0 0 0,0 0 0,0 0 0,0 0 0,0 0 0,0-1 0,0 1 0,0 0 0,0 0 0,0 0 0,0 0 0,0 0 0,0 0 0,0 0 0,3-3 0,-1 1 0,1 1 0,0-1 0,0 1 0,0-1 0,0 1 0,5-2 0,360-108 0,-344 104 0,-11 3 0,-1 1 0,1 0 0,13 0 0,-54 17 0,-324 88 0,271-85 0,-1-4 0,-115 5 0,190-18 0,-20 0 0,26 0 0,0 0 0,0 0 0,0 0 0,0 0 0,0 0 0,1 0 0,-1 0 0,-1-1 0,2 1 0,-1 0 0,0-1 0,0 1 0,1-1 0,-1 1 0,0 0 0,0-1 0,1 0 0,-1 0 0,1 1 0,-2-1 0,2 0 0,0 1 0,0-1 0,0 1 0,0 0 0,1-1 0,-1 0 0,0 1 0,0-1 0,1 1 0,-1 0 0,0-1 0,1 1 0,-1-1 0,0 1 0,0-1 0,0 1 0,1 0 0,-1 0 0,1 0 0,-1-1 0,1 1 0,-1 0 0,0-1 0,0 1 0,1 0 0,0-1 0,0 1 0,23-12 0,0 0 0,0 3 0,42-13 0,-30 11 0,211-58 0,-42 13 0,-197 53 0,-13 3 0,-27 5 0,4 1 0,-142 9 0,57-7 0,95-4 0,39-2 0,74-4 0,47 4 0,-176 4 0,-261-3-1365,243-6-5461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0:51:42.139"/>
    </inkml:context>
    <inkml:brush xml:id="br0">
      <inkml:brushProperty name="width" value="0.35" units="cm"/>
      <inkml:brushProperty name="height" value="0.35" units="cm"/>
      <inkml:brushProperty name="color" value="#FFFFFF"/>
    </inkml:brush>
  </inkml:definitions>
  <inkml:trace contextRef="#ctx0" brushRef="#br0">58 0 24575,'0'4'0,"0"4"0,-2 2 0,-1 0 0,1 2 0,0 3 0,0 0 0,-2-2 0,-3-3 0,0-2 0,1 0 0,0-2 0,-1-1 0,-3-2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0:51:44.899"/>
    </inkml:context>
    <inkml:brush xml:id="br0">
      <inkml:brushProperty name="width" value="0.35" units="cm"/>
      <inkml:brushProperty name="height" value="0.35" units="cm"/>
      <inkml:brushProperty name="color" value="#FFFFFF"/>
    </inkml:brush>
  </inkml:definitions>
  <inkml:trace contextRef="#ctx0" brushRef="#br0">2 1 24575,'0'37'0,"-1"-21"0,0 0 0,2 1 0,3 21 0,-4-36 0,0 0 0,1 1 0,0-1 0,0 0 0,-1 0 0,1 0 0,0 0 0,0 0 0,1 0 0,-1-1 0,0 2 0,1-2 0,-1 1 0,1 0 0,-1-1 0,1 1 0,0-1 0,-1 0 0,2 1 0,-1-2 0,-1 2 0,2-1 0,-1-1 0,0 1 0,0 0 0,0 0 0,0-1 0,4 1 0,5 0 0,1-1 0,-1 0 0,-1-1 0,22-3 0,5-1 0,212-14 0,-187 7 0,-47 9 0,0 0 0,1 0 0,23 0 0,-15 3 0,-12-1 0,0 1 0,0 0 0,0 1 0,0 0 0,0 1 0,0 1 0,0 0 0,19 6 0,-17-1 0,1-1 0,1-1 0,0 0 0,0-1 0,-1-1 0,2-1 0,-1 0 0,0 0 0,22-1 0,-8-2 0,51 7 0,-40-3 0,81-4 0,-51-1 0,3-1 0,77 4 0,-150-2-52,0 0-1,0 0 1,0 0-1,1 0 1,-2 0-1,1 1 1,1-1-1,-2 1 1,1 0-1,1-1 1,-2 0-1,1 1 1,1 0-1,-2-1 1,1 1-1,0-1 1,0 1-1,-1 0 1,1 0-1,0 0 0,0 0 1,-1 0-1,0-1 1,1 2-1,0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express.co.uk/news/uk/1255270/uk-coronavirus-panic-buying-shops-huge-queues-shortages-pictur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fsi.stanford.edu/news/china-covid19-origin-narrativ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3" name="Google Shape;10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0" name="Google Shape;1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Hillary’s premise: </a:t>
            </a:r>
            <a:r>
              <a:rPr lang="en-US" sz="1200"/>
              <a:t>What we saw and heard on Friday was Donald talking about women, what he thinks about women, what he does to women. </a:t>
            </a:r>
            <a:endParaRPr/>
          </a:p>
          <a:p>
            <a:pPr marL="0" lvl="0" indent="0" algn="l" rtl="0">
              <a:spcBef>
                <a:spcPts val="360"/>
              </a:spcBef>
              <a:spcAft>
                <a:spcPts val="0"/>
              </a:spcAft>
              <a:buNone/>
            </a:pPr>
            <a:endParaRPr sz="1200"/>
          </a:p>
          <a:p>
            <a:pPr marL="0" lvl="0" indent="0" algn="l" rtl="0">
              <a:spcBef>
                <a:spcPts val="360"/>
              </a:spcBef>
              <a:spcAft>
                <a:spcPts val="0"/>
              </a:spcAft>
              <a:buNone/>
            </a:pPr>
            <a:r>
              <a:rPr lang="en-US" sz="1200"/>
              <a:t>Hillary’s conclusion: But I think it’s clear to anyone who heard that it (what Trump thinks and does to women) represents who he is. </a:t>
            </a:r>
            <a:endParaRPr/>
          </a:p>
          <a:p>
            <a:pPr marL="0" lvl="0" indent="0" algn="l" rtl="0">
              <a:spcBef>
                <a:spcPts val="360"/>
              </a:spcBef>
              <a:spcAft>
                <a:spcPts val="0"/>
              </a:spcAft>
              <a:buNone/>
            </a:pPr>
            <a:endParaRPr sz="1200"/>
          </a:p>
          <a:p>
            <a:pPr marL="0" lvl="0" indent="0" algn="l" rtl="0">
              <a:spcBef>
                <a:spcPts val="360"/>
              </a:spcBef>
              <a:spcAft>
                <a:spcPts val="0"/>
              </a:spcAft>
              <a:buNone/>
            </a:pPr>
            <a:r>
              <a:rPr lang="en-US" sz="1200"/>
              <a:t>Trump: If you look at </a:t>
            </a:r>
            <a:r>
              <a:rPr lang="en-US" sz="1200" b="1"/>
              <a:t>Bill Clinton, far worse</a:t>
            </a:r>
            <a:r>
              <a:rPr lang="en-US" sz="1200"/>
              <a:t>. Mine are words, </a:t>
            </a:r>
            <a:r>
              <a:rPr lang="en-US" sz="1200" b="1"/>
              <a:t>his was action</a:t>
            </a:r>
            <a:r>
              <a:rPr lang="en-US" sz="1200"/>
              <a:t>. </a:t>
            </a:r>
            <a:r>
              <a:rPr lang="en-US" sz="1200" b="1"/>
              <a:t>His was what he’s done to women</a:t>
            </a:r>
            <a:r>
              <a:rPr lang="en-US" sz="1200"/>
              <a:t>… </a:t>
            </a:r>
            <a:endParaRPr/>
          </a:p>
          <a:p>
            <a:pPr marL="0" lvl="0" indent="0" algn="l" rtl="0">
              <a:spcBef>
                <a:spcPts val="360"/>
              </a:spcBef>
              <a:spcAft>
                <a:spcPts val="0"/>
              </a:spcAft>
              <a:buNone/>
            </a:pPr>
            <a:endParaRPr sz="1200"/>
          </a:p>
          <a:p>
            <a:pPr marL="0" lvl="0" indent="0" algn="l" rtl="0">
              <a:spcBef>
                <a:spcPts val="360"/>
              </a:spcBef>
              <a:spcAft>
                <a:spcPts val="0"/>
              </a:spcAft>
              <a:buNone/>
            </a:pPr>
            <a:r>
              <a:rPr lang="en-US" sz="1200"/>
              <a:t>-&gt; Personal attack: Instead of arguing against Hillary’s argument, Trump attacked her husband. </a:t>
            </a:r>
            <a:endParaRPr/>
          </a:p>
        </p:txBody>
      </p:sp>
      <p:sp>
        <p:nvSpPr>
          <p:cNvPr id="171" name="Google Shape;17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10</a:t>
            </a:fld>
            <a:endParaRPr sz="12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8" name="Google Shape;18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type of fallacy is based on a poor analogy: two people have different situations, but the arguer tries to equate them. </a:t>
            </a:r>
            <a:endParaRPr/>
          </a:p>
          <a:p>
            <a:pPr marL="0" lvl="0" indent="0" algn="l" rtl="0">
              <a:spcBef>
                <a:spcPts val="360"/>
              </a:spcBef>
              <a:spcAft>
                <a:spcPts val="0"/>
              </a:spcAft>
              <a:buNone/>
            </a:pPr>
            <a:endParaRPr/>
          </a:p>
          <a:p>
            <a:pPr marL="0" lvl="0" indent="0" algn="l" rtl="0">
              <a:spcBef>
                <a:spcPts val="360"/>
              </a:spcBef>
              <a:spcAft>
                <a:spcPts val="0"/>
              </a:spcAft>
              <a:buNone/>
            </a:pPr>
            <a:r>
              <a:rPr lang="en-US"/>
              <a:t>In the example, A gives B advice, maybe because B drinks too much and is having health problems. Instead of arguing back on these two points, B points out that A is drinking, too.</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thing is maybe A is drinking but not a heavy drinker like B, or A does not have any health problems like B.    </a:t>
            </a:r>
            <a:endParaRPr/>
          </a:p>
        </p:txBody>
      </p:sp>
      <p:sp>
        <p:nvSpPr>
          <p:cNvPr id="195" name="Google Shape;195;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chemeClr val="dk1"/>
              </a:buClr>
              <a:buSzPts val="1200"/>
              <a:buFont typeface="Calibri"/>
              <a:buAutoNum type="arabicPeriod"/>
            </a:pPr>
            <a:r>
              <a:rPr lang="en-US"/>
              <a:t>B argues back with the assumption that A also hangs out too much, but it’s not necessarily the case. B just stopped by once, and B does not take any exam. -&gt; B’s counter-argument is not relevant to A’s conclusion regarding A’s good exam results. </a:t>
            </a:r>
            <a:endParaRPr/>
          </a:p>
          <a:p>
            <a:pPr marL="228600" lvl="0" indent="-152400" algn="l" rtl="0">
              <a:spcBef>
                <a:spcPts val="360"/>
              </a:spcBef>
              <a:spcAft>
                <a:spcPts val="0"/>
              </a:spcAft>
              <a:buClr>
                <a:schemeClr val="dk1"/>
              </a:buClr>
              <a:buSzPts val="1200"/>
              <a:buFont typeface="Calibri"/>
              <a:buNone/>
            </a:pPr>
            <a:endParaRPr/>
          </a:p>
        </p:txBody>
      </p:sp>
      <p:sp>
        <p:nvSpPr>
          <p:cNvPr id="210" name="Google Shape;210;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B’s counter-argument, the choice of husband is not relevant to the choices of clothing items. Hidden in this is the implication ‘you made a poor choice of her, too’</a:t>
            </a:r>
            <a:endParaRPr/>
          </a:p>
        </p:txBody>
      </p:sp>
      <p:sp>
        <p:nvSpPr>
          <p:cNvPr id="217" name="Google Shape;217;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an informal fallacy that occurs when assuming that, if one wrong is committed, then another wrong will cancel it out.</a:t>
            </a:r>
            <a:endParaRPr/>
          </a:p>
          <a:p>
            <a:pPr marL="0" lvl="0" indent="0" algn="l" rtl="0">
              <a:spcBef>
                <a:spcPts val="360"/>
              </a:spcBef>
              <a:spcAft>
                <a:spcPts val="0"/>
              </a:spcAft>
              <a:buNone/>
            </a:pPr>
            <a:endParaRPr/>
          </a:p>
          <a:p>
            <a:pPr marL="0" lvl="0" indent="0" algn="l" rtl="0">
              <a:spcBef>
                <a:spcPts val="360"/>
              </a:spcBef>
              <a:spcAft>
                <a:spcPts val="0"/>
              </a:spcAft>
              <a:buNone/>
            </a:pPr>
            <a:r>
              <a:rPr lang="en-US"/>
              <a:t>In the example, the student tries to justify his/her wrong doing by claiming the other already did the same wrong thing. </a:t>
            </a:r>
            <a:endParaRPr/>
          </a:p>
        </p:txBody>
      </p:sp>
      <p:sp>
        <p:nvSpPr>
          <p:cNvPr id="227" name="Google Shape;227;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0" name="Google Shape;11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8" name="Google Shape;28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5" name="Google Shape;295;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2" name="Google Shape;302;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0" name="Google Shape;31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24</a:t>
            </a:fld>
            <a:endParaRPr sz="12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3" name="Google Shape;32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Bob does not say he doesn’t feeling like taking the test today; Bill adds it up to attack Bob. </a:t>
            </a:r>
            <a:endParaRPr/>
          </a:p>
        </p:txBody>
      </p:sp>
      <p:sp>
        <p:nvSpPr>
          <p:cNvPr id="331" name="Google Shape;331;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9" name="Google Shape;33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7" name="Google Shape;347;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6" name="Google Shape;35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6" name="Google Shape;11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3" name="Google Shape;363;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0" name="Google Shape;37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https://me.me/i/n-1h-uh-hey-guys-joe-bidens-eye-filled-with-4e2c6bd6917947e2b2ccc13b2600caeb</a:t>
            </a:r>
            <a:endParaRPr/>
          </a:p>
        </p:txBody>
      </p:sp>
      <p:sp>
        <p:nvSpPr>
          <p:cNvPr id="381" name="Google Shape;381;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type of fallacy is committed when the arguer does not have relevant and appropriate premise(s) for the conclusion. Instead, the arguer uses a synonym or a paraphrase to repeat the point, or to go a long way and get back to the starting point. </a:t>
            </a:r>
            <a:endParaRPr/>
          </a:p>
        </p:txBody>
      </p:sp>
      <p:sp>
        <p:nvSpPr>
          <p:cNvPr id="390" name="Google Shape;390;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Nguyễn Văn Kỳ Hào – BABAIU21392</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Bùi Lê Quốc Đạt – BABAIU21369</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Đào Thị Quỳnh Giang – BABAIU21378</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Nguyễn Thị Thảo Hiền – BABAIU21394</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Vũ Ngọc Khánh – BABAIU21418</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Nhữ Thị Thu Ngân – ITITUN21032</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Nguyễn Ngọc Minh Anh – BABAIU21348</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Nguyễn Ngọc Thiên Hương – BABAIU21403 </a:t>
            </a:r>
            <a:endParaRPr/>
          </a:p>
          <a:p>
            <a:pPr marL="0" lvl="0" indent="0" algn="l" rtl="0">
              <a:spcBef>
                <a:spcPts val="0"/>
              </a:spcBef>
              <a:spcAft>
                <a:spcPts val="0"/>
              </a:spcAft>
              <a:buClr>
                <a:schemeClr val="dk1"/>
              </a:buClr>
              <a:buSzPts val="1200"/>
              <a:buFont typeface="Calibri"/>
              <a:buNone/>
            </a:pPr>
            <a:endParaRPr/>
          </a:p>
        </p:txBody>
      </p:sp>
      <p:sp>
        <p:nvSpPr>
          <p:cNvPr id="396" name="Google Shape;396;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4" name="Google Shape;404;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Chris Rock: </a:t>
            </a:r>
            <a:r>
              <a:rPr lang="en-US" b="1"/>
              <a:t>weak analogy </a:t>
            </a:r>
            <a:r>
              <a:rPr lang="en-US"/>
              <a:t> </a:t>
            </a:r>
            <a:endParaRPr/>
          </a:p>
          <a:p>
            <a:pPr marL="0" lvl="0" indent="0" algn="l" rtl="0">
              <a:spcBef>
                <a:spcPts val="360"/>
              </a:spcBef>
              <a:spcAft>
                <a:spcPts val="0"/>
              </a:spcAft>
              <a:buNone/>
            </a:pPr>
            <a:r>
              <a:rPr lang="en-US"/>
              <a:t>Will Smith: </a:t>
            </a:r>
            <a:r>
              <a:rPr lang="en-US" b="1"/>
              <a:t>two wrongs make a right</a:t>
            </a:r>
            <a:endParaRPr/>
          </a:p>
          <a:p>
            <a:pPr marL="0" lvl="0" indent="0" algn="l" rtl="0">
              <a:spcBef>
                <a:spcPts val="360"/>
              </a:spcBef>
              <a:spcAft>
                <a:spcPts val="0"/>
              </a:spcAft>
              <a:buNone/>
            </a:pPr>
            <a:r>
              <a:rPr lang="en-US"/>
              <a:t>Stephanie Achille: </a:t>
            </a:r>
            <a:r>
              <a:rPr lang="en-US" b="1"/>
              <a:t>strawman </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en-US"/>
              <a:t>https://edition.cnn.com/2022/03/28/entertainment/chris-rock-will-smith-charges-intl-scli/index.html</a:t>
            </a:r>
            <a:endParaRPr/>
          </a:p>
        </p:txBody>
      </p:sp>
      <p:sp>
        <p:nvSpPr>
          <p:cNvPr id="418" name="Google Shape;418;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slap turned into a crime</a:t>
            </a:r>
            <a:r>
              <a:rPr lang="en-US" b="0"/>
              <a:t>: </a:t>
            </a:r>
            <a:r>
              <a:rPr lang="en-US" b="1"/>
              <a:t>red herring</a:t>
            </a:r>
            <a:endParaRPr/>
          </a:p>
          <a:p>
            <a:pPr marL="0" lvl="0" indent="0" algn="l" rtl="0">
              <a:spcBef>
                <a:spcPts val="360"/>
              </a:spcBef>
              <a:spcAft>
                <a:spcPts val="0"/>
              </a:spcAft>
              <a:buNone/>
            </a:pPr>
            <a:r>
              <a:rPr lang="en-US"/>
              <a:t>A poor joke + inappropriate reaction turned into racism: </a:t>
            </a:r>
            <a:r>
              <a:rPr lang="en-US" b="1"/>
              <a:t>herring </a:t>
            </a:r>
            <a:endParaRPr/>
          </a:p>
          <a:p>
            <a:pPr marL="0" lvl="0" indent="0" algn="l" rtl="0">
              <a:spcBef>
                <a:spcPts val="360"/>
              </a:spcBef>
              <a:spcAft>
                <a:spcPts val="0"/>
              </a:spcAft>
              <a:buNone/>
            </a:pPr>
            <a:r>
              <a:rPr lang="en-US" b="0"/>
              <a:t>Bamlaku Tibehu mentions other topics (</a:t>
            </a:r>
            <a:r>
              <a:rPr lang="en-US"/>
              <a:t>wars, diseases…</a:t>
            </a:r>
            <a:r>
              <a:rPr lang="en-US" b="0"/>
              <a:t>) not related to this thread: </a:t>
            </a:r>
            <a:r>
              <a:rPr lang="en-US" b="1"/>
              <a:t>Red herring </a:t>
            </a:r>
            <a:endParaRPr/>
          </a:p>
          <a:p>
            <a:pPr marL="0" lvl="0" indent="0" algn="l" rtl="0">
              <a:spcBef>
                <a:spcPts val="360"/>
              </a:spcBef>
              <a:spcAft>
                <a:spcPts val="0"/>
              </a:spcAft>
              <a:buNone/>
            </a:pPr>
            <a:r>
              <a:rPr lang="en-US" b="0"/>
              <a:t>Bamlaku Tibehu blaims/attacks the main media “is just talking and talking about just two actors” while this topic is just one among many other posts on the main media: </a:t>
            </a:r>
            <a:r>
              <a:rPr lang="en-US" b="1"/>
              <a:t>strawman</a:t>
            </a:r>
            <a:r>
              <a:rPr lang="en-US" b="0"/>
              <a:t> </a:t>
            </a:r>
            <a:r>
              <a:rPr lang="en-US" b="1"/>
              <a:t> </a:t>
            </a:r>
            <a:endParaRPr b="1"/>
          </a:p>
          <a:p>
            <a:pPr marL="0" lvl="0" indent="0" algn="l" rtl="0">
              <a:spcBef>
                <a:spcPts val="360"/>
              </a:spcBef>
              <a:spcAft>
                <a:spcPts val="0"/>
              </a:spcAft>
              <a:buNone/>
            </a:pPr>
            <a:endParaRPr b="1"/>
          </a:p>
          <a:p>
            <a:pPr marL="0" lvl="0" indent="0" algn="l" rtl="0">
              <a:spcBef>
                <a:spcPts val="360"/>
              </a:spcBef>
              <a:spcAft>
                <a:spcPts val="0"/>
              </a:spcAft>
              <a:buNone/>
            </a:pPr>
            <a:endParaRPr b="0"/>
          </a:p>
          <a:p>
            <a:pPr marL="0" lvl="0" indent="0" algn="l" rtl="0">
              <a:spcBef>
                <a:spcPts val="360"/>
              </a:spcBef>
              <a:spcAft>
                <a:spcPts val="0"/>
              </a:spcAft>
              <a:buNone/>
            </a:pPr>
            <a:r>
              <a:rPr lang="en-US" b="0"/>
              <a:t>https://www.mediaite.com/tv/jesse-watters-says-will-smith-slap-is-first-time-ive-seen-the-media-cover-black-on-black-crime/</a:t>
            </a:r>
            <a:endParaRPr/>
          </a:p>
        </p:txBody>
      </p:sp>
      <p:sp>
        <p:nvSpPr>
          <p:cNvPr id="434" name="Google Shape;434;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 Personal attack</a:t>
            </a:r>
            <a:r>
              <a:rPr lang="en-US"/>
              <a:t>: … his depleted and starved regime </a:t>
            </a:r>
            <a:endParaRPr/>
          </a:p>
          <a:p>
            <a:pPr marL="0" lvl="0" indent="0" algn="l" rtl="0">
              <a:spcBef>
                <a:spcPts val="360"/>
              </a:spcBef>
              <a:spcAft>
                <a:spcPts val="0"/>
              </a:spcAft>
              <a:buNone/>
            </a:pPr>
            <a:endParaRPr/>
          </a:p>
          <a:p>
            <a:pPr marL="171450" lvl="0" indent="-171450" algn="l" rtl="0">
              <a:spcBef>
                <a:spcPts val="360"/>
              </a:spcBef>
              <a:spcAft>
                <a:spcPts val="0"/>
              </a:spcAft>
              <a:buClr>
                <a:schemeClr val="dk1"/>
              </a:buClr>
              <a:buSzPts val="1200"/>
              <a:buFont typeface="Calibri"/>
              <a:buChar char="-"/>
            </a:pPr>
            <a:r>
              <a:rPr lang="en-US" b="1"/>
              <a:t>Scare tactic</a:t>
            </a:r>
            <a:r>
              <a:rPr lang="en-US"/>
              <a:t>: much bigger &amp; more powerful than his, and mine works!</a:t>
            </a:r>
            <a:endParaRPr/>
          </a:p>
          <a:p>
            <a:pPr marL="171450" lvl="0" indent="-95250" algn="l" rtl="0">
              <a:spcBef>
                <a:spcPts val="360"/>
              </a:spcBef>
              <a:spcAft>
                <a:spcPts val="0"/>
              </a:spcAft>
              <a:buClr>
                <a:schemeClr val="dk1"/>
              </a:buClr>
              <a:buSzPts val="1200"/>
              <a:buFont typeface="Calibri"/>
              <a:buNone/>
            </a:pPr>
            <a:endParaRPr/>
          </a:p>
          <a:p>
            <a:pPr marL="171450" lvl="0" indent="-171450" algn="l" rtl="0">
              <a:spcBef>
                <a:spcPts val="360"/>
              </a:spcBef>
              <a:spcAft>
                <a:spcPts val="0"/>
              </a:spcAft>
              <a:buClr>
                <a:schemeClr val="dk1"/>
              </a:buClr>
              <a:buSzPts val="1200"/>
              <a:buFont typeface="Calibri"/>
              <a:buChar char="-"/>
            </a:pPr>
            <a:r>
              <a:rPr lang="en-US"/>
              <a:t>For peace lovers, there may be one more fallacy: Kim Jong Un threatens the world (1</a:t>
            </a:r>
            <a:r>
              <a:rPr lang="en-US" baseline="30000"/>
              <a:t>st</a:t>
            </a:r>
            <a:r>
              <a:rPr lang="en-US"/>
              <a:t> wrong) and Donald Trump also threatens back: </a:t>
            </a:r>
            <a:r>
              <a:rPr lang="en-US" b="1"/>
              <a:t>two wrongs make a right</a:t>
            </a:r>
            <a:endParaRPr/>
          </a:p>
        </p:txBody>
      </p:sp>
      <p:sp>
        <p:nvSpPr>
          <p:cNvPr id="445" name="Google Shape;445;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https://www.express.co.uk/news/uk/1255270/uk-coronavirus-panic-buying-shops-huge-queues-shortages-pictures</a:t>
            </a:r>
            <a:endParaRPr/>
          </a:p>
        </p:txBody>
      </p:sp>
      <p:sp>
        <p:nvSpPr>
          <p:cNvPr id="454" name="Google Shape;454;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https://fsi.stanford.edu/news/china-covid19-origin-narrative</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463" name="Google Shape;463;p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6" name="Google Shape;47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4" name="Google Shape;48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https://www.business-standard.com/article/international/trump-versus-biden-yelling-shouting-as-chaos-reins-in-presidential-debate-120100100072_1.html</a:t>
            </a:r>
            <a:endParaRPr/>
          </a:p>
        </p:txBody>
      </p:sp>
      <p:sp>
        <p:nvSpPr>
          <p:cNvPr id="494" name="Google Shape;494;p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0" name="Google Shape;500;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06" name="Google Shape;506;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15" name="Google Shape;515;p5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200"/>
              <a:buFont typeface="Calibri"/>
              <a:buNone/>
            </a:pPr>
            <a:r>
              <a:rPr lang="en-US" sz="1200"/>
              <a:t>1.Nguyễn Ngọc Phương Anh + BABAIU21340 </a:t>
            </a:r>
            <a:br>
              <a:rPr lang="en-US" sz="1200"/>
            </a:br>
            <a:r>
              <a:rPr lang="en-US" sz="1200"/>
              <a:t>2. Nguyễn Thị Kim Anh - BABAIU21336 </a:t>
            </a:r>
            <a:br>
              <a:rPr lang="en-US" sz="1200"/>
            </a:br>
            <a:r>
              <a:rPr lang="en-US" sz="1200"/>
              <a:t>3. Đậu Trần Nguyệt Hân - BABAIU21383 3. 4. Đặng Thảo Vi Anh – BABAIU21342</a:t>
            </a:r>
            <a:br>
              <a:rPr lang="en-US" sz="1200"/>
            </a:br>
            <a:r>
              <a:rPr lang="en-US" sz="1200"/>
              <a:t>5. Trương Hoàn Mỹ - BTBCIU21054 </a:t>
            </a:r>
            <a:br>
              <a:rPr lang="en-US" sz="1200"/>
            </a:br>
            <a:r>
              <a:rPr lang="en-US" sz="1200"/>
              <a:t>6. Huỳnh Vũ Minh Đăng - BTBCIU21044 </a:t>
            </a:r>
            <a:br>
              <a:rPr lang="en-US" sz="1200"/>
            </a:br>
            <a:r>
              <a:rPr lang="en-US" sz="1200"/>
              <a:t>7. Nguyễn Trần Thiên Ân - BTBCIU21065 </a:t>
            </a:r>
            <a:br>
              <a:rPr lang="en-US" sz="1200"/>
            </a:br>
            <a:r>
              <a:rPr lang="en-US" sz="1200"/>
              <a:t>8. Võ Hoàng Phúc - BABAIU21152 </a:t>
            </a:r>
            <a:br>
              <a:rPr lang="en-US" sz="1200"/>
            </a:br>
            <a:br>
              <a:rPr lang="en-US" sz="1200" b="1"/>
            </a:br>
            <a:endParaRPr/>
          </a:p>
        </p:txBody>
      </p:sp>
      <p:sp>
        <p:nvSpPr>
          <p:cNvPr id="524" name="Google Shape;524;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1" name="Google Shape;13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6" name="Google Shape;576;p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793208-9CC3-4F38-A2E6-E08394D8DB5D}" type="slidenum">
              <a:rPr lang="en-US" smtClean="0"/>
              <a:t>54</a:t>
            </a:fld>
            <a:endParaRPr lang="en-US"/>
          </a:p>
        </p:txBody>
      </p:sp>
    </p:spTree>
    <p:extLst>
      <p:ext uri="{BB962C8B-B14F-4D97-AF65-F5344CB8AC3E}">
        <p14:creationId xmlns:p14="http://schemas.microsoft.com/office/powerpoint/2010/main" val="587061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Key in your textbook </a:t>
            </a:r>
            <a:endParaRPr/>
          </a:p>
        </p:txBody>
      </p:sp>
      <p:sp>
        <p:nvSpPr>
          <p:cNvPr id="598" name="Google Shape;598;p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Key in your textbook </a:t>
            </a:r>
            <a:endParaRPr/>
          </a:p>
        </p:txBody>
      </p:sp>
      <p:sp>
        <p:nvSpPr>
          <p:cNvPr id="605" name="Google Shape;605;p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Key in your textbook </a:t>
            </a:r>
            <a:endParaRPr/>
          </a:p>
        </p:txBody>
      </p:sp>
      <p:sp>
        <p:nvSpPr>
          <p:cNvPr id="612" name="Google Shape;612;p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Key in your textbook </a:t>
            </a:r>
            <a:endParaRPr/>
          </a:p>
        </p:txBody>
      </p:sp>
      <p:sp>
        <p:nvSpPr>
          <p:cNvPr id="619" name="Google Shape;619;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625" name="Google Shape;625;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7" name="Google Shape;13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4" name="Google Shape;634;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2" name="Google Shape;642;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0" name="Google Shape;650;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8" name="Google Shape;658;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6" name="Google Shape;666;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4" name="Google Shape;674;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0" name="Google Shape;15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6" name="Google Shape;1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3" name="Google Shape;1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1"/>
          <p:cNvSpPr txBox="1">
            <a:spLocks noGrp="1"/>
          </p:cNvSpPr>
          <p:nvPr>
            <p:ph type="ctrTitle"/>
          </p:nvPr>
        </p:nvSpPr>
        <p:spPr>
          <a:xfrm>
            <a:off x="1828800" y="533400"/>
            <a:ext cx="6629400" cy="30670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6600" b="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71"/>
          <p:cNvSpPr txBox="1">
            <a:spLocks noGrp="1"/>
          </p:cNvSpPr>
          <p:nvPr>
            <p:ph type="subTitle" idx="1"/>
          </p:nvPr>
        </p:nvSpPr>
        <p:spPr>
          <a:xfrm>
            <a:off x="1828800" y="3810000"/>
            <a:ext cx="6629400" cy="1752600"/>
          </a:xfrm>
          <a:prstGeom prst="rect">
            <a:avLst/>
          </a:prstGeom>
          <a:noFill/>
          <a:ln>
            <a:noFill/>
          </a:ln>
        </p:spPr>
        <p:txBody>
          <a:bodyPr spcFirstLastPara="1" wrap="square" lIns="91425" tIns="45700" rIns="91425" bIns="45700" anchor="t" anchorCtr="0">
            <a:noAutofit/>
          </a:bodyPr>
          <a:lstStyle>
            <a:lvl1pPr lvl="0" algn="l">
              <a:spcBef>
                <a:spcPts val="640"/>
              </a:spcBef>
              <a:spcAft>
                <a:spcPts val="0"/>
              </a:spcAft>
              <a:buSzPts val="3200"/>
              <a:buFont typeface="Arial"/>
              <a:buNone/>
              <a:defRPr b="1"/>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18" name="Google Shape;18;p71"/>
          <p:cNvSpPr txBox="1">
            <a:spLocks noGrp="1"/>
          </p:cNvSpPr>
          <p:nvPr>
            <p:ph type="dt" idx="10"/>
          </p:nvPr>
        </p:nvSpPr>
        <p:spPr>
          <a:xfrm>
            <a:off x="1447800" y="6381750"/>
            <a:ext cx="12192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1"/>
          <p:cNvSpPr txBox="1">
            <a:spLocks noGrp="1"/>
          </p:cNvSpPr>
          <p:nvPr>
            <p:ph type="ftr" idx="11"/>
          </p:nvPr>
        </p:nvSpPr>
        <p:spPr>
          <a:xfrm>
            <a:off x="2819400" y="6381750"/>
            <a:ext cx="39624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1"/>
          <p:cNvSpPr txBox="1">
            <a:spLocks noGrp="1"/>
          </p:cNvSpPr>
          <p:nvPr>
            <p:ph type="sldNum" idx="12"/>
          </p:nvPr>
        </p:nvSpPr>
        <p:spPr>
          <a:xfrm>
            <a:off x="7010400" y="6381750"/>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2400" b="0" i="0" u="none" strike="noStrike" cap="none">
                <a:solidFill>
                  <a:schemeClr val="dk1"/>
                </a:solidFill>
                <a:latin typeface="Arial"/>
                <a:ea typeface="Arial"/>
                <a:cs typeface="Arial"/>
                <a:sym typeface="Arial"/>
              </a:defRPr>
            </a:lvl1pPr>
            <a:lvl2pPr marL="0" lvl="1" indent="0" algn="r">
              <a:spcBef>
                <a:spcPts val="0"/>
              </a:spcBef>
              <a:spcAft>
                <a:spcPts val="0"/>
              </a:spcAft>
              <a:buNone/>
              <a:defRPr sz="2400" b="0" i="0" u="none" strike="noStrike" cap="none">
                <a:solidFill>
                  <a:schemeClr val="dk1"/>
                </a:solidFill>
                <a:latin typeface="Arial"/>
                <a:ea typeface="Arial"/>
                <a:cs typeface="Arial"/>
                <a:sym typeface="Arial"/>
              </a:defRPr>
            </a:lvl2pPr>
            <a:lvl3pPr marL="0" lvl="2" indent="0" algn="r">
              <a:spcBef>
                <a:spcPts val="0"/>
              </a:spcBef>
              <a:spcAft>
                <a:spcPts val="0"/>
              </a:spcAft>
              <a:buNone/>
              <a:defRPr sz="2400" b="0" i="0" u="none" strike="noStrike" cap="none">
                <a:solidFill>
                  <a:schemeClr val="dk1"/>
                </a:solidFill>
                <a:latin typeface="Arial"/>
                <a:ea typeface="Arial"/>
                <a:cs typeface="Arial"/>
                <a:sym typeface="Arial"/>
              </a:defRPr>
            </a:lvl3pPr>
            <a:lvl4pPr marL="0" lvl="3" indent="0" algn="r">
              <a:spcBef>
                <a:spcPts val="0"/>
              </a:spcBef>
              <a:spcAft>
                <a:spcPts val="0"/>
              </a:spcAft>
              <a:buNone/>
              <a:defRPr sz="2400" b="0" i="0" u="none" strike="noStrike" cap="none">
                <a:solidFill>
                  <a:schemeClr val="dk1"/>
                </a:solidFill>
                <a:latin typeface="Arial"/>
                <a:ea typeface="Arial"/>
                <a:cs typeface="Arial"/>
                <a:sym typeface="Arial"/>
              </a:defRPr>
            </a:lvl4pPr>
            <a:lvl5pPr marL="0" lvl="4" indent="0" algn="r">
              <a:spcBef>
                <a:spcPts val="0"/>
              </a:spcBef>
              <a:spcAft>
                <a:spcPts val="0"/>
              </a:spcAft>
              <a:buNone/>
              <a:defRPr sz="2400" b="0" i="0" u="none" strike="noStrike" cap="none">
                <a:solidFill>
                  <a:schemeClr val="dk1"/>
                </a:solidFill>
                <a:latin typeface="Arial"/>
                <a:ea typeface="Arial"/>
                <a:cs typeface="Arial"/>
                <a:sym typeface="Arial"/>
              </a:defRPr>
            </a:lvl5pPr>
            <a:lvl6pPr marL="0" lvl="5" indent="0" algn="r">
              <a:spcBef>
                <a:spcPts val="0"/>
              </a:spcBef>
              <a:spcAft>
                <a:spcPts val="0"/>
              </a:spcAft>
              <a:buNone/>
              <a:defRPr sz="2400" b="0" i="0" u="none" strike="noStrike" cap="none">
                <a:solidFill>
                  <a:schemeClr val="dk1"/>
                </a:solidFill>
                <a:latin typeface="Arial"/>
                <a:ea typeface="Arial"/>
                <a:cs typeface="Arial"/>
                <a:sym typeface="Arial"/>
              </a:defRPr>
            </a:lvl6pPr>
            <a:lvl7pPr marL="0" lvl="6" indent="0" algn="r">
              <a:spcBef>
                <a:spcPts val="0"/>
              </a:spcBef>
              <a:spcAft>
                <a:spcPts val="0"/>
              </a:spcAft>
              <a:buNone/>
              <a:defRPr sz="2400" b="0" i="0" u="none" strike="noStrike" cap="none">
                <a:solidFill>
                  <a:schemeClr val="dk1"/>
                </a:solidFill>
                <a:latin typeface="Arial"/>
                <a:ea typeface="Arial"/>
                <a:cs typeface="Arial"/>
                <a:sym typeface="Arial"/>
              </a:defRPr>
            </a:lvl7pPr>
            <a:lvl8pPr marL="0" lvl="7" indent="0" algn="r">
              <a:spcBef>
                <a:spcPts val="0"/>
              </a:spcBef>
              <a:spcAft>
                <a:spcPts val="0"/>
              </a:spcAft>
              <a:buNone/>
              <a:defRPr sz="2400" b="0" i="0" u="none" strike="noStrike" cap="none">
                <a:solidFill>
                  <a:schemeClr val="dk1"/>
                </a:solidFill>
                <a:latin typeface="Arial"/>
                <a:ea typeface="Arial"/>
                <a:cs typeface="Arial"/>
                <a:sym typeface="Arial"/>
              </a:defRPr>
            </a:lvl8pPr>
            <a:lvl9pPr marL="0" lvl="8" indent="0" algn="r">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8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7" name="Google Shape;77;p8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Arial"/>
              <a:buChar char="•"/>
              <a:defRPr sz="3200"/>
            </a:lvl1pPr>
            <a:lvl2pPr marL="914400" lvl="1" indent="-406400" algn="l">
              <a:spcBef>
                <a:spcPts val="560"/>
              </a:spcBef>
              <a:spcAft>
                <a:spcPts val="0"/>
              </a:spcAft>
              <a:buClr>
                <a:schemeClr val="dk1"/>
              </a:buClr>
              <a:buSzPts val="2800"/>
              <a:buFont typeface="Arial"/>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78" name="Google Shape;78;p8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79" name="Google Shape;79;p8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8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8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8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4" name="Google Shape;84;p82"/>
          <p:cNvSpPr>
            <a:spLocks noGrp="1"/>
          </p:cNvSpPr>
          <p:nvPr>
            <p:ph type="pic" idx="2"/>
          </p:nvPr>
        </p:nvSpPr>
        <p:spPr>
          <a:xfrm>
            <a:off x="1792288" y="612775"/>
            <a:ext cx="5486400" cy="4114800"/>
          </a:xfrm>
          <a:prstGeom prst="rect">
            <a:avLst/>
          </a:prstGeom>
          <a:noFill/>
          <a:ln>
            <a:noFill/>
          </a:ln>
        </p:spPr>
      </p:sp>
      <p:sp>
        <p:nvSpPr>
          <p:cNvPr id="85" name="Google Shape;85;p8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86" name="Google Shape;86;p8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8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9"/>
        <p:cNvGrpSpPr/>
        <p:nvPr/>
      </p:nvGrpSpPr>
      <p:grpSpPr>
        <a:xfrm>
          <a:off x="0" y="0"/>
          <a:ext cx="0" cy="0"/>
          <a:chOff x="0" y="0"/>
          <a:chExt cx="0" cy="0"/>
        </a:xfrm>
      </p:grpSpPr>
      <p:sp>
        <p:nvSpPr>
          <p:cNvPr id="90" name="Google Shape;90;p8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1" name="Google Shape;91;p8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8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8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8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5"/>
        <p:cNvGrpSpPr/>
        <p:nvPr/>
      </p:nvGrpSpPr>
      <p:grpSpPr>
        <a:xfrm>
          <a:off x="0" y="0"/>
          <a:ext cx="0" cy="0"/>
          <a:chOff x="0" y="0"/>
          <a:chExt cx="0" cy="0"/>
        </a:xfrm>
      </p:grpSpPr>
      <p:sp>
        <p:nvSpPr>
          <p:cNvPr id="96" name="Google Shape;96;p8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7" name="Google Shape;97;p8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8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8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8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7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7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37"/>
        <p:cNvGrpSpPr/>
        <p:nvPr/>
      </p:nvGrpSpPr>
      <p:grpSpPr>
        <a:xfrm>
          <a:off x="0" y="0"/>
          <a:ext cx="0" cy="0"/>
          <a:chOff x="0" y="0"/>
          <a:chExt cx="0" cy="0"/>
        </a:xfrm>
      </p:grpSpPr>
      <p:sp>
        <p:nvSpPr>
          <p:cNvPr id="38" name="Google Shape;38;p7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75"/>
          <p:cNvSpPr txBox="1">
            <a:spLocks noGrp="1"/>
          </p:cNvSpPr>
          <p:nvPr>
            <p:ph type="body" idx="1"/>
          </p:nvPr>
        </p:nvSpPr>
        <p:spPr>
          <a:xfrm>
            <a:off x="6858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75"/>
          <p:cNvSpPr txBox="1">
            <a:spLocks noGrp="1"/>
          </p:cNvSpPr>
          <p:nvPr>
            <p:ph type="body" idx="2"/>
          </p:nvPr>
        </p:nvSpPr>
        <p:spPr>
          <a:xfrm>
            <a:off x="4648200" y="1981200"/>
            <a:ext cx="38100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7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p7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7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a:endParaRPr/>
          </a:p>
        </p:txBody>
      </p:sp>
      <p:sp>
        <p:nvSpPr>
          <p:cNvPr id="45" name="Google Shape;45;p7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7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0" name="Google Shape;50;p7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51" name="Google Shape;51;p7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7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7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57" name="Google Shape;57;p7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58" name="Google Shape;58;p7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8"/>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7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7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64" name="Google Shape;64;p7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65" name="Google Shape;65;p7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66" name="Google Shape;66;p7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67" name="Google Shape;67;p7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79"/>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2" name="Google Shape;72;p8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8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a:solidFill>
                  <a:schemeClr val="dk1"/>
                </a:solidFill>
                <a:latin typeface="Arial"/>
                <a:ea typeface="Arial"/>
                <a:cs typeface="Arial"/>
                <a:sym typeface="Arial"/>
              </a:defRPr>
            </a:lvl1pPr>
            <a:lvl2pPr marL="0" lvl="1" indent="0" algn="r">
              <a:spcBef>
                <a:spcPts val="0"/>
              </a:spcBef>
              <a:spcAft>
                <a:spcPts val="0"/>
              </a:spcAft>
              <a:buNone/>
              <a:defRPr sz="1400">
                <a:solidFill>
                  <a:schemeClr val="dk1"/>
                </a:solidFill>
                <a:latin typeface="Arial"/>
                <a:ea typeface="Arial"/>
                <a:cs typeface="Arial"/>
                <a:sym typeface="Arial"/>
              </a:defRPr>
            </a:lvl2pPr>
            <a:lvl3pPr marL="0" lvl="2" indent="0" algn="r">
              <a:spcBef>
                <a:spcPts val="0"/>
              </a:spcBef>
              <a:spcAft>
                <a:spcPts val="0"/>
              </a:spcAft>
              <a:buNone/>
              <a:defRPr sz="1400">
                <a:solidFill>
                  <a:schemeClr val="dk1"/>
                </a:solidFill>
                <a:latin typeface="Arial"/>
                <a:ea typeface="Arial"/>
                <a:cs typeface="Arial"/>
                <a:sym typeface="Arial"/>
              </a:defRPr>
            </a:lvl3pPr>
            <a:lvl4pPr marL="0" lvl="3" indent="0" algn="r">
              <a:spcBef>
                <a:spcPts val="0"/>
              </a:spcBef>
              <a:spcAft>
                <a:spcPts val="0"/>
              </a:spcAft>
              <a:buNone/>
              <a:defRPr sz="1400">
                <a:solidFill>
                  <a:schemeClr val="dk1"/>
                </a:solidFill>
                <a:latin typeface="Arial"/>
                <a:ea typeface="Arial"/>
                <a:cs typeface="Arial"/>
                <a:sym typeface="Arial"/>
              </a:defRPr>
            </a:lvl4pPr>
            <a:lvl5pPr marL="0" lvl="4" indent="0" algn="r">
              <a:spcBef>
                <a:spcPts val="0"/>
              </a:spcBef>
              <a:spcAft>
                <a:spcPts val="0"/>
              </a:spcAft>
              <a:buNone/>
              <a:defRPr sz="1400">
                <a:solidFill>
                  <a:schemeClr val="dk1"/>
                </a:solidFill>
                <a:latin typeface="Arial"/>
                <a:ea typeface="Arial"/>
                <a:cs typeface="Arial"/>
                <a:sym typeface="Arial"/>
              </a:defRPr>
            </a:lvl5pPr>
            <a:lvl6pPr marL="0" lvl="5" indent="0" algn="r">
              <a:spcBef>
                <a:spcPts val="0"/>
              </a:spcBef>
              <a:spcAft>
                <a:spcPts val="0"/>
              </a:spcAft>
              <a:buNone/>
              <a:defRPr sz="1400">
                <a:solidFill>
                  <a:schemeClr val="dk1"/>
                </a:solidFill>
                <a:latin typeface="Arial"/>
                <a:ea typeface="Arial"/>
                <a:cs typeface="Arial"/>
                <a:sym typeface="Arial"/>
              </a:defRPr>
            </a:lvl6pPr>
            <a:lvl7pPr marL="0" lvl="6" indent="0" algn="r">
              <a:spcBef>
                <a:spcPts val="0"/>
              </a:spcBef>
              <a:spcAft>
                <a:spcPts val="0"/>
              </a:spcAft>
              <a:buNone/>
              <a:defRPr sz="1400">
                <a:solidFill>
                  <a:schemeClr val="dk1"/>
                </a:solidFill>
                <a:latin typeface="Arial"/>
                <a:ea typeface="Arial"/>
                <a:cs typeface="Arial"/>
                <a:sym typeface="Arial"/>
              </a:defRPr>
            </a:lvl7pPr>
            <a:lvl8pPr marL="0" lvl="7" indent="0" algn="r">
              <a:spcBef>
                <a:spcPts val="0"/>
              </a:spcBef>
              <a:spcAft>
                <a:spcPts val="0"/>
              </a:spcAft>
              <a:buNone/>
              <a:defRPr sz="1400">
                <a:solidFill>
                  <a:schemeClr val="dk1"/>
                </a:solidFill>
                <a:latin typeface="Arial"/>
                <a:ea typeface="Arial"/>
                <a:cs typeface="Arial"/>
                <a:sym typeface="Arial"/>
              </a:defRPr>
            </a:lvl8pPr>
            <a:lvl9pPr marL="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0"/>
          <p:cNvSpPr txBox="1">
            <a:spLocks noGrp="1"/>
          </p:cNvSpPr>
          <p:nvPr>
            <p:ph type="title"/>
          </p:nvPr>
        </p:nvSpPr>
        <p:spPr>
          <a:xfrm>
            <a:off x="1219200" y="274638"/>
            <a:ext cx="7467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1"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4400" b="1"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4400" b="1"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4400" b="1"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4400" b="1" i="0" u="none" strike="noStrike" cap="none">
                <a:solidFill>
                  <a:schemeClr val="dk1"/>
                </a:solidFill>
                <a:latin typeface="Arial"/>
                <a:ea typeface="Arial"/>
                <a:cs typeface="Arial"/>
                <a:sym typeface="Arial"/>
              </a:defRPr>
            </a:lvl5pPr>
            <a:lvl6pPr marR="0" lvl="5" algn="ctr" rtl="0">
              <a:spcBef>
                <a:spcPts val="0"/>
              </a:spcBef>
              <a:spcAft>
                <a:spcPts val="0"/>
              </a:spcAft>
              <a:buSzPts val="1400"/>
              <a:buNone/>
              <a:defRPr sz="4400" b="1"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4400" b="1"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4400" b="1"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4400" b="1" i="0" u="none" strike="noStrike" cap="none">
                <a:solidFill>
                  <a:schemeClr val="dk1"/>
                </a:solidFill>
                <a:latin typeface="Arial"/>
                <a:ea typeface="Arial"/>
                <a:cs typeface="Arial"/>
                <a:sym typeface="Arial"/>
              </a:defRPr>
            </a:lvl9pPr>
          </a:lstStyle>
          <a:p>
            <a:endParaRPr/>
          </a:p>
        </p:txBody>
      </p:sp>
      <p:sp>
        <p:nvSpPr>
          <p:cNvPr id="11" name="Google Shape;11;p70"/>
          <p:cNvSpPr txBox="1">
            <a:spLocks noGrp="1"/>
          </p:cNvSpPr>
          <p:nvPr>
            <p:ph type="body" idx="1"/>
          </p:nvPr>
        </p:nvSpPr>
        <p:spPr>
          <a:xfrm>
            <a:off x="1219200" y="1600200"/>
            <a:ext cx="7467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rgbClr val="CC0000"/>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CC0000"/>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rgbClr val="CC0000"/>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rgbClr val="CC0000"/>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70"/>
          <p:cNvSpPr txBox="1">
            <a:spLocks noGrp="1"/>
          </p:cNvSpPr>
          <p:nvPr>
            <p:ph type="dt" idx="10"/>
          </p:nvPr>
        </p:nvSpPr>
        <p:spPr>
          <a:xfrm>
            <a:off x="1447800" y="6381750"/>
            <a:ext cx="12192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70"/>
          <p:cNvSpPr txBox="1">
            <a:spLocks noGrp="1"/>
          </p:cNvSpPr>
          <p:nvPr>
            <p:ph type="ftr" idx="11"/>
          </p:nvPr>
        </p:nvSpPr>
        <p:spPr>
          <a:xfrm>
            <a:off x="2819400" y="6381750"/>
            <a:ext cx="39624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0"/>
          <p:cNvSpPr txBox="1">
            <a:spLocks noGrp="1"/>
          </p:cNvSpPr>
          <p:nvPr>
            <p:ph type="sldNum" idx="12"/>
          </p:nvPr>
        </p:nvSpPr>
        <p:spPr>
          <a:xfrm>
            <a:off x="7010400" y="6381750"/>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2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2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2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2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2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2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2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2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23" name="Google Shape;23;p7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 name="Google Shape;24;p7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7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Google Shape;26;p7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charRg st="1" end="1"/>
                                            </p:txEl>
                                          </p:spTgt>
                                        </p:tgtEl>
                                        <p:attrNameLst>
                                          <p:attrName>style.visibility</p:attrName>
                                        </p:attrNameLst>
                                      </p:cBhvr>
                                      <p:to>
                                        <p:strVal val="visible"/>
                                      </p:to>
                                    </p:set>
                                    <p:animEffect transition="in" filter="fade">
                                      <p:cBhvr>
                                        <p:cTn id="17" dur="500"/>
                                        <p:tgtEl>
                                          <p:spTgt spid="23">
                                            <p:txEl>
                                              <p:char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charRg st="1" end="1"/>
                                            </p:txEl>
                                          </p:spTgt>
                                        </p:tgtEl>
                                        <p:attrNameLst>
                                          <p:attrName>style.visibility</p:attrName>
                                        </p:attrNameLst>
                                      </p:cBhvr>
                                      <p:to>
                                        <p:strVal val="visible"/>
                                      </p:to>
                                    </p:set>
                                    <p:animEffect transition="in" filter="fade">
                                      <p:cBhvr>
                                        <p:cTn id="22" dur="500"/>
                                        <p:tgtEl>
                                          <p:spTgt spid="23">
                                            <p:txEl>
                                              <p:char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xEl>
                                              <p:charRg st="1" end="1"/>
                                            </p:txEl>
                                          </p:spTgt>
                                        </p:tgtEl>
                                        <p:attrNameLst>
                                          <p:attrName>style.visibility</p:attrName>
                                        </p:attrNameLst>
                                      </p:cBhvr>
                                      <p:to>
                                        <p:strVal val="visible"/>
                                      </p:to>
                                    </p:set>
                                    <p:animEffect transition="in" filter="fade">
                                      <p:cBhvr>
                                        <p:cTn id="27" dur="500"/>
                                        <p:tgtEl>
                                          <p:spTgt spid="23">
                                            <p:txEl>
                                              <p:char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xEl>
                                              <p:charRg st="1" end="1"/>
                                            </p:txEl>
                                          </p:spTgt>
                                        </p:tgtEl>
                                        <p:attrNameLst>
                                          <p:attrName>style.visibility</p:attrName>
                                        </p:attrNameLst>
                                      </p:cBhvr>
                                      <p:to>
                                        <p:strVal val="visible"/>
                                      </p:to>
                                    </p:set>
                                    <p:animEffect transition="in" filter="fade">
                                      <p:cBhvr>
                                        <p:cTn id="32" dur="500"/>
                                        <p:tgtEl>
                                          <p:spTgt spid="23">
                                            <p:txEl>
                                              <p:char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xEl>
                                              <p:charRg st="1" end="1"/>
                                            </p:txEl>
                                          </p:spTgt>
                                        </p:tgtEl>
                                        <p:attrNameLst>
                                          <p:attrName>style.visibility</p:attrName>
                                        </p:attrNameLst>
                                      </p:cBhvr>
                                      <p:to>
                                        <p:strVal val="visible"/>
                                      </p:to>
                                    </p:set>
                                    <p:animEffect transition="in" filter="fade">
                                      <p:cBhvr>
                                        <p:cTn id="37" dur="500"/>
                                        <p:tgtEl>
                                          <p:spTgt spid="23">
                                            <p:txEl>
                                              <p:char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xEl>
                                              <p:charRg st="1" end="1"/>
                                            </p:txEl>
                                          </p:spTgt>
                                        </p:tgtEl>
                                        <p:attrNameLst>
                                          <p:attrName>style.visibility</p:attrName>
                                        </p:attrNameLst>
                                      </p:cBhvr>
                                      <p:to>
                                        <p:strVal val="visible"/>
                                      </p:to>
                                    </p:set>
                                    <p:animEffect transition="in" filter="fade">
                                      <p:cBhvr>
                                        <p:cTn id="42" dur="500"/>
                                        <p:tgtEl>
                                          <p:spTgt spid="23">
                                            <p:txEl>
                                              <p:char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xEl>
                                              <p:charRg st="1" end="1"/>
                                            </p:txEl>
                                          </p:spTgt>
                                        </p:tgtEl>
                                        <p:attrNameLst>
                                          <p:attrName>style.visibility</p:attrName>
                                        </p:attrNameLst>
                                      </p:cBhvr>
                                      <p:to>
                                        <p:strVal val="visible"/>
                                      </p:to>
                                    </p:set>
                                    <p:animEffect transition="in" filter="fade">
                                      <p:cBhvr>
                                        <p:cTn id="47" dur="500"/>
                                        <p:tgtEl>
                                          <p:spTgt spid="23">
                                            <p:txEl>
                                              <p:char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xEl>
                                              <p:charRg st="1" end="1"/>
                                            </p:txEl>
                                          </p:spTgt>
                                        </p:tgtEl>
                                        <p:attrNameLst>
                                          <p:attrName>style.visibility</p:attrName>
                                        </p:attrNameLst>
                                      </p:cBhvr>
                                      <p:to>
                                        <p:strVal val="visible"/>
                                      </p:to>
                                    </p:set>
                                    <p:animEffect transition="in" filter="fade">
                                      <p:cBhvr>
                                        <p:cTn id="52" dur="500"/>
                                        <p:tgtEl>
                                          <p:spTgt spid="23">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hyperlink" Target="https://vnexpress.net/nhan-sac-nguoi-tinh-cua-cuu-chu-tich-taobao-4457839.html?fbclid=IwAR1BeEwWfLG6t5DbqUJLVXOzagHqMnBe6Ipl2dFtQ8ToKO8kdFFOHAulOcw"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4.png"/><Relationship Id="rId5" Type="http://schemas.openxmlformats.org/officeDocument/2006/relationships/customXml" Target="../ink/ink2.xml"/><Relationship Id="rId10" Type="http://schemas.openxmlformats.org/officeDocument/2006/relationships/image" Target="../media/image380.png"/><Relationship Id="rId4" Type="http://schemas.openxmlformats.org/officeDocument/2006/relationships/image" Target="../media/image65.png"/><Relationship Id="rId9" Type="http://schemas.openxmlformats.org/officeDocument/2006/relationships/customXml" Target="../ink/ink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forms.gle/bhwiVRNHszrpapsY9"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381000" y="381000"/>
            <a:ext cx="8153400" cy="160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5400" b="1">
                <a:latin typeface="Arial"/>
                <a:ea typeface="Arial"/>
                <a:cs typeface="Arial"/>
                <a:sym typeface="Arial"/>
              </a:rPr>
              <a:t>LOGICAL FALLACIES</a:t>
            </a:r>
            <a:endParaRPr>
              <a:latin typeface="Arial"/>
              <a:ea typeface="Arial"/>
              <a:cs typeface="Arial"/>
              <a:sym typeface="Arial"/>
            </a:endParaRPr>
          </a:p>
        </p:txBody>
      </p:sp>
      <p:pic>
        <p:nvPicPr>
          <p:cNvPr id="106" name="Google Shape;106;p1" descr="weak_link"/>
          <p:cNvPicPr preferRelativeResize="0"/>
          <p:nvPr/>
        </p:nvPicPr>
        <p:blipFill rotWithShape="1">
          <a:blip r:embed="rId3">
            <a:alphaModFix/>
          </a:blip>
          <a:srcRect l="3226" r="1612"/>
          <a:stretch/>
        </p:blipFill>
        <p:spPr>
          <a:xfrm>
            <a:off x="2209800" y="2133600"/>
            <a:ext cx="4876800" cy="2493963"/>
          </a:xfrm>
          <a:prstGeom prst="rect">
            <a:avLst/>
          </a:prstGeom>
          <a:noFill/>
          <a:ln>
            <a:noFill/>
          </a:ln>
        </p:spPr>
      </p:pic>
      <p:sp>
        <p:nvSpPr>
          <p:cNvPr id="107" name="Google Shape;107;p1"/>
          <p:cNvSpPr/>
          <p:nvPr/>
        </p:nvSpPr>
        <p:spPr>
          <a:xfrm>
            <a:off x="1143000" y="5334000"/>
            <a:ext cx="6567488" cy="42068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400" b="1" i="0" u="none" strike="noStrike" cap="none">
                <a:solidFill>
                  <a:srgbClr val="FF3300"/>
                </a:solidFill>
                <a:latin typeface="Arial"/>
                <a:ea typeface="Arial"/>
                <a:cs typeface="Arial"/>
                <a:sym typeface="Arial"/>
              </a:rPr>
              <a:t>Illogical statements that weaken arguments</a:t>
            </a:r>
            <a:endParaRPr/>
          </a:p>
        </p:txBody>
      </p:sp>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0"/>
          <p:cNvSpPr txBox="1">
            <a:spLocks noGrp="1"/>
          </p:cNvSpPr>
          <p:nvPr>
            <p:ph type="title" idx="4294967295"/>
          </p:nvPr>
        </p:nvSpPr>
        <p:spPr>
          <a:xfrm>
            <a:off x="457200" y="0"/>
            <a:ext cx="8229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C00000"/>
                </a:solidFill>
                <a:latin typeface="Bookman Old Style"/>
                <a:ea typeface="Bookman Old Style"/>
                <a:cs typeface="Bookman Old Style"/>
                <a:sym typeface="Bookman Old Style"/>
              </a:rPr>
              <a:t>1. Personal attack (Ad Hominem)</a:t>
            </a:r>
            <a:endParaRPr sz="2400" b="1">
              <a:solidFill>
                <a:srgbClr val="C00000"/>
              </a:solidFill>
              <a:latin typeface="Bookman Old Style"/>
              <a:ea typeface="Bookman Old Style"/>
              <a:cs typeface="Bookman Old Style"/>
              <a:sym typeface="Bookman Old Style"/>
            </a:endParaRPr>
          </a:p>
        </p:txBody>
      </p:sp>
      <p:sp>
        <p:nvSpPr>
          <p:cNvPr id="174" name="Google Shape;174;p10"/>
          <p:cNvSpPr txBox="1">
            <a:spLocks noGrp="1"/>
          </p:cNvSpPr>
          <p:nvPr>
            <p:ph type="body" idx="4294967295"/>
          </p:nvPr>
        </p:nvSpPr>
        <p:spPr>
          <a:xfrm>
            <a:off x="381000" y="990600"/>
            <a:ext cx="8534400" cy="2438400"/>
          </a:xfrm>
          <a:prstGeom prst="rect">
            <a:avLst/>
          </a:prstGeom>
          <a:noFill/>
          <a:ln>
            <a:noFill/>
          </a:ln>
        </p:spPr>
        <p:txBody>
          <a:bodyPr spcFirstLastPara="1" wrap="square" lIns="91425" tIns="45700" rIns="91425" bIns="45700" anchor="t" anchorCtr="0">
            <a:noAutofit/>
          </a:bodyPr>
          <a:lstStyle/>
          <a:p>
            <a:pPr marL="609600" lvl="0" indent="-609600" algn="ctr" rtl="0">
              <a:lnSpc>
                <a:spcPct val="150000"/>
              </a:lnSpc>
              <a:spcBef>
                <a:spcPts val="0"/>
              </a:spcBef>
              <a:spcAft>
                <a:spcPts val="0"/>
              </a:spcAft>
              <a:buClr>
                <a:schemeClr val="dk1"/>
              </a:buClr>
              <a:buSzPts val="2400"/>
              <a:buFont typeface="Arial"/>
              <a:buNone/>
            </a:pPr>
            <a:endParaRPr sz="2400" b="1">
              <a:solidFill>
                <a:srgbClr val="0033CC"/>
              </a:solidFill>
              <a:latin typeface="Courier New"/>
              <a:ea typeface="Courier New"/>
              <a:cs typeface="Courier New"/>
              <a:sym typeface="Courier New"/>
            </a:endParaRPr>
          </a:p>
          <a:p>
            <a:pPr marL="609600" lvl="0" indent="-609600" algn="ctr" rtl="0">
              <a:lnSpc>
                <a:spcPct val="150000"/>
              </a:lnSpc>
              <a:spcBef>
                <a:spcPts val="480"/>
              </a:spcBef>
              <a:spcAft>
                <a:spcPts val="0"/>
              </a:spcAft>
              <a:buClr>
                <a:schemeClr val="dk1"/>
              </a:buClr>
              <a:buSzPts val="2400"/>
              <a:buFont typeface="Arial"/>
              <a:buNone/>
            </a:pPr>
            <a:endParaRPr sz="2400" b="1">
              <a:solidFill>
                <a:srgbClr val="0033CC"/>
              </a:solidFill>
              <a:latin typeface="Courier New"/>
              <a:ea typeface="Courier New"/>
              <a:cs typeface="Courier New"/>
              <a:sym typeface="Courier New"/>
            </a:endParaRPr>
          </a:p>
          <a:p>
            <a:pPr marL="609600" lvl="0" indent="-609600" algn="ctr" rtl="0">
              <a:lnSpc>
                <a:spcPct val="150000"/>
              </a:lnSpc>
              <a:spcBef>
                <a:spcPts val="480"/>
              </a:spcBef>
              <a:spcAft>
                <a:spcPts val="0"/>
              </a:spcAft>
              <a:buClr>
                <a:schemeClr val="dk1"/>
              </a:buClr>
              <a:buSzPts val="2400"/>
              <a:buFont typeface="Arial"/>
              <a:buNone/>
            </a:pPr>
            <a:endParaRPr sz="2400" b="1">
              <a:solidFill>
                <a:srgbClr val="0033CC"/>
              </a:solidFill>
              <a:latin typeface="Courier New"/>
              <a:ea typeface="Courier New"/>
              <a:cs typeface="Courier New"/>
              <a:sym typeface="Courier New"/>
            </a:endParaRPr>
          </a:p>
          <a:p>
            <a:pPr marL="609600" lvl="0" indent="-609600" algn="ctr" rtl="0">
              <a:lnSpc>
                <a:spcPct val="150000"/>
              </a:lnSpc>
              <a:spcBef>
                <a:spcPts val="480"/>
              </a:spcBef>
              <a:spcAft>
                <a:spcPts val="0"/>
              </a:spcAft>
              <a:buClr>
                <a:srgbClr val="0033CC"/>
              </a:buClr>
              <a:buSzPts val="2400"/>
              <a:buFont typeface="Courier New"/>
              <a:buNone/>
            </a:pPr>
            <a:r>
              <a:rPr lang="en-US" sz="2400" b="1">
                <a:solidFill>
                  <a:srgbClr val="0033CC"/>
                </a:solidFill>
                <a:latin typeface="Courier New"/>
                <a:ea typeface="Courier New"/>
                <a:cs typeface="Courier New"/>
                <a:sym typeface="Courier New"/>
              </a:rPr>
              <a:t>2</a:t>
            </a:r>
            <a:r>
              <a:rPr lang="en-US" sz="2400" b="1" baseline="30000">
                <a:solidFill>
                  <a:srgbClr val="0033CC"/>
                </a:solidFill>
                <a:latin typeface="Courier New"/>
                <a:ea typeface="Courier New"/>
                <a:cs typeface="Courier New"/>
                <a:sym typeface="Courier New"/>
              </a:rPr>
              <a:t>nd</a:t>
            </a:r>
            <a:r>
              <a:rPr lang="en-US" sz="2400" b="1">
                <a:solidFill>
                  <a:srgbClr val="0033CC"/>
                </a:solidFill>
                <a:latin typeface="Courier New"/>
                <a:ea typeface="Courier New"/>
                <a:cs typeface="Courier New"/>
                <a:sym typeface="Courier New"/>
              </a:rPr>
              <a:t> Presidential Debate (Oct, 2016)</a:t>
            </a:r>
            <a:endParaRPr/>
          </a:p>
        </p:txBody>
      </p:sp>
      <p:sp>
        <p:nvSpPr>
          <p:cNvPr id="175" name="Google Shape;175;p10"/>
          <p:cNvSpPr/>
          <p:nvPr/>
        </p:nvSpPr>
        <p:spPr>
          <a:xfrm>
            <a:off x="5181600" y="3429000"/>
            <a:ext cx="3962400" cy="3365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800"/>
              <a:buFont typeface="Arial"/>
              <a:buNone/>
            </a:pPr>
            <a:r>
              <a:rPr lang="en-US" sz="1800" b="1" dirty="0">
                <a:solidFill>
                  <a:schemeClr val="dk1"/>
                </a:solidFill>
                <a:latin typeface="Arial"/>
                <a:ea typeface="Arial"/>
                <a:cs typeface="Arial"/>
                <a:sym typeface="Arial"/>
              </a:rPr>
              <a:t>Trump</a:t>
            </a:r>
            <a:r>
              <a:rPr lang="en-US" sz="1800" dirty="0">
                <a:solidFill>
                  <a:schemeClr val="dk1"/>
                </a:solidFill>
                <a:latin typeface="Arial"/>
                <a:ea typeface="Arial"/>
                <a:cs typeface="Arial"/>
                <a:sym typeface="Arial"/>
              </a:rPr>
              <a:t>: If you look at Bill Clinton, far worse. Mine are words, his was action. His was what he’s done to women… And I will tell you that when Hillary brings up a point like that and she talks about words that I said 11 years ago, I thinks it’s disgraceful, and it’s ashamed of herself.   </a:t>
            </a:r>
            <a:endParaRPr dirty="0"/>
          </a:p>
        </p:txBody>
      </p:sp>
      <p:sp>
        <p:nvSpPr>
          <p:cNvPr id="176" name="Google Shape;176;p10"/>
          <p:cNvSpPr txBox="1"/>
          <p:nvPr/>
        </p:nvSpPr>
        <p:spPr>
          <a:xfrm>
            <a:off x="85725" y="3429000"/>
            <a:ext cx="3876675" cy="3416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Hillary</a:t>
            </a:r>
            <a:r>
              <a:rPr lang="en-US" sz="1800">
                <a:solidFill>
                  <a:schemeClr val="dk1"/>
                </a:solidFill>
                <a:latin typeface="Arial"/>
                <a:ea typeface="Arial"/>
                <a:cs typeface="Arial"/>
                <a:sym typeface="Arial"/>
              </a:rPr>
              <a:t>: What we saw and heard on Friday was Donald talking about women, what he thinks about women, what he does to women. He said the video doesn’t represent who he is. But I think it’s clear to anyone who heard that it represents who he is.  </a:t>
            </a:r>
            <a:endParaRPr/>
          </a:p>
        </p:txBody>
      </p:sp>
      <p:pic>
        <p:nvPicPr>
          <p:cNvPr id="177" name="Google Shape;177;p10"/>
          <p:cNvPicPr preferRelativeResize="0"/>
          <p:nvPr/>
        </p:nvPicPr>
        <p:blipFill rotWithShape="1">
          <a:blip r:embed="rId3">
            <a:alphaModFix/>
          </a:blip>
          <a:srcRect/>
          <a:stretch/>
        </p:blipFill>
        <p:spPr>
          <a:xfrm>
            <a:off x="3200400" y="1066800"/>
            <a:ext cx="2619375" cy="1743075"/>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2"/>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2. Attacking the motive</a:t>
            </a:r>
            <a:endParaRPr sz="2000" b="1">
              <a:solidFill>
                <a:srgbClr val="C00000"/>
              </a:solidFill>
              <a:latin typeface="Bookman Old Style"/>
              <a:ea typeface="Bookman Old Style"/>
              <a:cs typeface="Bookman Old Style"/>
              <a:sym typeface="Bookman Old Style"/>
            </a:endParaRPr>
          </a:p>
        </p:txBody>
      </p:sp>
      <p:sp>
        <p:nvSpPr>
          <p:cNvPr id="191" name="Google Shape;191;p12"/>
          <p:cNvSpPr txBox="1">
            <a:spLocks noGrp="1"/>
          </p:cNvSpPr>
          <p:nvPr>
            <p:ph type="body" idx="4294967295"/>
          </p:nvPr>
        </p:nvSpPr>
        <p:spPr>
          <a:xfrm>
            <a:off x="304800" y="914400"/>
            <a:ext cx="8610600" cy="52578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chemeClr val="dk1"/>
              </a:buClr>
              <a:buSzPts val="2400"/>
              <a:buFont typeface="Arial"/>
              <a:buNone/>
            </a:pPr>
            <a:r>
              <a:rPr lang="en-US" sz="2400" b="1" dirty="0"/>
              <a:t>* </a:t>
            </a:r>
            <a:r>
              <a:rPr lang="en-US" sz="2400" b="1" dirty="0">
                <a:solidFill>
                  <a:srgbClr val="0033CC"/>
                </a:solidFill>
              </a:rPr>
              <a:t>Criticizes the arguer’s motivation.</a:t>
            </a:r>
            <a:endParaRPr dirty="0"/>
          </a:p>
          <a:p>
            <a:pPr marL="609600" lvl="0" indent="-609600" algn="just" rtl="0">
              <a:lnSpc>
                <a:spcPct val="150000"/>
              </a:lnSpc>
              <a:spcBef>
                <a:spcPts val="480"/>
              </a:spcBef>
              <a:spcAft>
                <a:spcPts val="0"/>
              </a:spcAft>
              <a:buClr>
                <a:schemeClr val="dk1"/>
              </a:buClr>
              <a:buSzPts val="2400"/>
              <a:buFont typeface="Arial"/>
              <a:buNone/>
            </a:pPr>
            <a:r>
              <a:rPr lang="en-US" sz="2400" b="1" u="sng" dirty="0"/>
              <a:t>Examples</a:t>
            </a:r>
            <a:r>
              <a:rPr lang="en-US" sz="2400" b="1" dirty="0"/>
              <a:t>:</a:t>
            </a:r>
            <a:r>
              <a:rPr lang="en-US" sz="2400" dirty="0"/>
              <a:t> </a:t>
            </a:r>
            <a:endParaRPr dirty="0"/>
          </a:p>
          <a:p>
            <a:pPr marL="609600" lvl="0" indent="-609600" algn="l" rtl="0">
              <a:lnSpc>
                <a:spcPct val="150000"/>
              </a:lnSpc>
              <a:spcBef>
                <a:spcPts val="480"/>
              </a:spcBef>
              <a:spcAft>
                <a:spcPts val="0"/>
              </a:spcAft>
              <a:buClr>
                <a:schemeClr val="dk1"/>
              </a:buClr>
              <a:buSzPts val="2400"/>
              <a:buFont typeface="Arial"/>
              <a:buAutoNum type="arabicPeriod"/>
            </a:pPr>
            <a:r>
              <a:rPr lang="en-US" sz="2400" dirty="0"/>
              <a:t>The president of Student Affairs Department had a speech to persuade all students to take a bus to school to protect the Earth. I don’t know if he wants to protect the Earth, or is it because his father is a bus driver?  </a:t>
            </a:r>
            <a:endParaRPr dirty="0"/>
          </a:p>
          <a:p>
            <a:pPr marL="609600" lvl="0" indent="-609600" algn="l" rtl="0">
              <a:lnSpc>
                <a:spcPct val="150000"/>
              </a:lnSpc>
              <a:spcBef>
                <a:spcPts val="480"/>
              </a:spcBef>
              <a:spcAft>
                <a:spcPts val="0"/>
              </a:spcAft>
              <a:buClr>
                <a:schemeClr val="dk1"/>
              </a:buClr>
              <a:buSzPts val="2400"/>
              <a:buFont typeface="Arial"/>
              <a:buNone/>
            </a:pPr>
            <a:r>
              <a:rPr lang="en-US" sz="2400" dirty="0"/>
              <a:t>2. 	Linda suggested that class attendance should not be checked daily because adult students cannot be managed like children. Why should the teacher listen to her, a regularly late student last year?</a:t>
            </a:r>
            <a:endParaRPr dirty="0"/>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xEl>
                                              <p:pRg st="0" end="0"/>
                                            </p:txEl>
                                          </p:spTgt>
                                        </p:tgtEl>
                                        <p:attrNameLst>
                                          <p:attrName>style.visibility</p:attrName>
                                        </p:attrNameLst>
                                      </p:cBhvr>
                                      <p:to>
                                        <p:strVal val="visible"/>
                                      </p:to>
                                    </p:set>
                                    <p:animEffect transition="in" filter="fade">
                                      <p:cBhvr>
                                        <p:cTn id="12" dur="500"/>
                                        <p:tgtEl>
                                          <p:spTgt spid="1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xEl>
                                              <p:pRg st="1" end="1"/>
                                            </p:txEl>
                                          </p:spTgt>
                                        </p:tgtEl>
                                        <p:attrNameLst>
                                          <p:attrName>style.visibility</p:attrName>
                                        </p:attrNameLst>
                                      </p:cBhvr>
                                      <p:to>
                                        <p:strVal val="visible"/>
                                      </p:to>
                                    </p:set>
                                    <p:animEffect transition="in" filter="fade">
                                      <p:cBhvr>
                                        <p:cTn id="17" dur="500"/>
                                        <p:tgtEl>
                                          <p:spTgt spid="19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1">
                                            <p:txEl>
                                              <p:pRg st="2" end="2"/>
                                            </p:txEl>
                                          </p:spTgt>
                                        </p:tgtEl>
                                        <p:attrNameLst>
                                          <p:attrName>style.visibility</p:attrName>
                                        </p:attrNameLst>
                                      </p:cBhvr>
                                      <p:to>
                                        <p:strVal val="visible"/>
                                      </p:to>
                                    </p:set>
                                    <p:animEffect transition="in" filter="fade">
                                      <p:cBhvr>
                                        <p:cTn id="22" dur="500"/>
                                        <p:tgtEl>
                                          <p:spTgt spid="19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1">
                                            <p:txEl>
                                              <p:pRg st="3" end="3"/>
                                            </p:txEl>
                                          </p:spTgt>
                                        </p:tgtEl>
                                        <p:attrNameLst>
                                          <p:attrName>style.visibility</p:attrName>
                                        </p:attrNameLst>
                                      </p:cBhvr>
                                      <p:to>
                                        <p:strVal val="visible"/>
                                      </p:to>
                                    </p:set>
                                    <p:animEffect transition="in" filter="fade">
                                      <p:cBhvr>
                                        <p:cTn id="27" dur="500"/>
                                        <p:tgtEl>
                                          <p:spTgt spid="1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3"/>
          <p:cNvSpPr txBox="1">
            <a:spLocks noGrp="1"/>
          </p:cNvSpPr>
          <p:nvPr>
            <p:ph type="body" idx="4294967295"/>
          </p:nvPr>
        </p:nvSpPr>
        <p:spPr>
          <a:xfrm>
            <a:off x="381000" y="914400"/>
            <a:ext cx="8534400" cy="5257800"/>
          </a:xfrm>
          <a:prstGeom prst="rect">
            <a:avLst/>
          </a:prstGeom>
          <a:noFill/>
          <a:ln>
            <a:noFill/>
          </a:ln>
        </p:spPr>
        <p:txBody>
          <a:bodyPr spcFirstLastPara="1" wrap="square" lIns="91425" tIns="45700" rIns="91425" bIns="45700" anchor="t" anchorCtr="0">
            <a:noAutofit/>
          </a:bodyPr>
          <a:lstStyle/>
          <a:p>
            <a:pPr marL="609600" lvl="0" indent="-609600" algn="ctr" rtl="0">
              <a:lnSpc>
                <a:spcPct val="150000"/>
              </a:lnSpc>
              <a:spcBef>
                <a:spcPts val="0"/>
              </a:spcBef>
              <a:spcAft>
                <a:spcPts val="0"/>
              </a:spcAft>
              <a:buClr>
                <a:schemeClr val="dk1"/>
              </a:buClr>
              <a:buSzPts val="2400"/>
              <a:buFont typeface="Arial"/>
              <a:buNone/>
            </a:pPr>
            <a:r>
              <a:rPr lang="en-US" sz="2400" b="1"/>
              <a:t>Common pattern:</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X fails to follow his or her advice.</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Therefore, X’s argument or claim should be rejected. </a:t>
            </a:r>
            <a:endParaRPr sz="2400" b="1">
              <a:solidFill>
                <a:srgbClr val="0033CC"/>
              </a:solidFill>
              <a:latin typeface="Courier New"/>
              <a:ea typeface="Courier New"/>
              <a:cs typeface="Courier New"/>
              <a:sym typeface="Courier New"/>
            </a:endParaRPr>
          </a:p>
        </p:txBody>
      </p:sp>
      <p:sp>
        <p:nvSpPr>
          <p:cNvPr id="198" name="Google Shape;198;p13"/>
          <p:cNvSpPr/>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3. Look who’s talking (Tu Quoque)*</a:t>
            </a:r>
            <a:endParaRPr sz="2000" b="1">
              <a:solidFill>
                <a:srgbClr val="C00000"/>
              </a:solidFill>
              <a:latin typeface="Bookman Old Style"/>
              <a:ea typeface="Bookman Old Style"/>
              <a:cs typeface="Bookman Old Style"/>
              <a:sym typeface="Bookman Old Style"/>
            </a:endParaRPr>
          </a:p>
        </p:txBody>
      </p:sp>
      <p:pic>
        <p:nvPicPr>
          <p:cNvPr id="199" name="Google Shape;199;p13" descr="A_Colorful_Cartoon_Drunk_In_His_Underwear_Celebrating_St_Pattys_Day_Royalty_Free_Clipart_Picture_100806-211406-399053"/>
          <p:cNvPicPr preferRelativeResize="0"/>
          <p:nvPr/>
        </p:nvPicPr>
        <p:blipFill rotWithShape="1">
          <a:blip r:embed="rId3">
            <a:alphaModFix/>
          </a:blip>
          <a:srcRect/>
          <a:stretch/>
        </p:blipFill>
        <p:spPr>
          <a:xfrm>
            <a:off x="4800600" y="3962400"/>
            <a:ext cx="2338388" cy="2514600"/>
          </a:xfrm>
          <a:prstGeom prst="rect">
            <a:avLst/>
          </a:prstGeom>
          <a:noFill/>
          <a:ln>
            <a:noFill/>
          </a:ln>
        </p:spPr>
      </p:pic>
      <p:pic>
        <p:nvPicPr>
          <p:cNvPr id="200" name="Google Shape;200;p13" descr="A_Cartoon_Woman_Drinking_and_Celebrating_Royalty_Free_Clipart_Picture_100305-121884-461053"/>
          <p:cNvPicPr preferRelativeResize="0"/>
          <p:nvPr/>
        </p:nvPicPr>
        <p:blipFill rotWithShape="1">
          <a:blip r:embed="rId4">
            <a:alphaModFix/>
          </a:blip>
          <a:srcRect/>
          <a:stretch/>
        </p:blipFill>
        <p:spPr>
          <a:xfrm>
            <a:off x="1828800" y="3962400"/>
            <a:ext cx="2743200" cy="2514600"/>
          </a:xfrm>
          <a:prstGeom prst="rect">
            <a:avLst/>
          </a:prstGeom>
          <a:noFill/>
          <a:ln>
            <a:noFill/>
          </a:ln>
        </p:spPr>
      </p:pic>
      <p:sp>
        <p:nvSpPr>
          <p:cNvPr id="201" name="Google Shape;201;p13"/>
          <p:cNvSpPr txBox="1"/>
          <p:nvPr/>
        </p:nvSpPr>
        <p:spPr>
          <a:xfrm>
            <a:off x="228600" y="3124200"/>
            <a:ext cx="3810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a:t>
            </a:r>
            <a:r>
              <a:rPr lang="en-US" sz="1800">
                <a:solidFill>
                  <a:schemeClr val="dk1"/>
                </a:solidFill>
                <a:latin typeface="Arial"/>
                <a:ea typeface="Arial"/>
                <a:cs typeface="Arial"/>
                <a:sym typeface="Arial"/>
              </a:rPr>
              <a:t> </a:t>
            </a:r>
            <a:endParaRPr/>
          </a:p>
        </p:txBody>
      </p:sp>
      <p:sp>
        <p:nvSpPr>
          <p:cNvPr id="202" name="Google Shape;202;p13"/>
          <p:cNvSpPr/>
          <p:nvPr/>
        </p:nvSpPr>
        <p:spPr>
          <a:xfrm>
            <a:off x="152400" y="2895600"/>
            <a:ext cx="4267200" cy="990600"/>
          </a:xfrm>
          <a:prstGeom prst="wedgeRectCallout">
            <a:avLst>
              <a:gd name="adj1" fmla="val 23750"/>
              <a:gd name="adj2" fmla="val 81398"/>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You drink day and night. You should stop drinking to improve your health.</a:t>
            </a:r>
            <a:endParaRPr/>
          </a:p>
        </p:txBody>
      </p:sp>
      <p:sp>
        <p:nvSpPr>
          <p:cNvPr id="203" name="Google Shape;203;p13"/>
          <p:cNvSpPr/>
          <p:nvPr/>
        </p:nvSpPr>
        <p:spPr>
          <a:xfrm>
            <a:off x="4953000" y="2895600"/>
            <a:ext cx="3733800" cy="990600"/>
          </a:xfrm>
          <a:prstGeom prst="wedgeRectCallout">
            <a:avLst>
              <a:gd name="adj1" fmla="val -21569"/>
              <a:gd name="adj2" fmla="val 73824"/>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Good advice from a man with a glass of wine in his hand! Why shouldn’t you stop drinking?</a:t>
            </a:r>
            <a:endParaRPr/>
          </a:p>
        </p:txBody>
      </p:sp>
      <p:sp>
        <p:nvSpPr>
          <p:cNvPr id="204" name="Google Shape;204;p13"/>
          <p:cNvSpPr/>
          <p:nvPr/>
        </p:nvSpPr>
        <p:spPr>
          <a:xfrm>
            <a:off x="-6350" y="6400800"/>
            <a:ext cx="3608388" cy="4572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1800" b="1" i="0" u="none" strike="noStrike" cap="none">
                <a:solidFill>
                  <a:srgbClr val="C00000"/>
                </a:solidFill>
                <a:latin typeface="Arial"/>
                <a:ea typeface="Arial"/>
                <a:cs typeface="Arial"/>
                <a:sym typeface="Arial"/>
              </a:rPr>
              <a:t>Tu Quoque*: And you, too.</a:t>
            </a:r>
            <a:r>
              <a:rPr lang="en-US" sz="1800" b="0" i="0" u="none" strike="noStrike" cap="none">
                <a:solidFill>
                  <a:srgbClr val="C00000"/>
                </a:solidFill>
                <a:latin typeface="Arial"/>
                <a:ea typeface="Arial"/>
                <a:cs typeface="Arial"/>
                <a:sym typeface="Arial"/>
              </a:rPr>
              <a:t> </a:t>
            </a:r>
            <a:endParaRPr/>
          </a:p>
        </p:txBody>
      </p:sp>
      <p:sp>
        <p:nvSpPr>
          <p:cNvPr id="205" name="Google Shape;205;p13"/>
          <p:cNvSpPr txBox="1"/>
          <p:nvPr/>
        </p:nvSpPr>
        <p:spPr>
          <a:xfrm>
            <a:off x="3886200" y="4114800"/>
            <a:ext cx="381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A</a:t>
            </a:r>
            <a:endParaRPr/>
          </a:p>
        </p:txBody>
      </p:sp>
      <p:sp>
        <p:nvSpPr>
          <p:cNvPr id="206" name="Google Shape;206;p13"/>
          <p:cNvSpPr txBox="1"/>
          <p:nvPr/>
        </p:nvSpPr>
        <p:spPr>
          <a:xfrm>
            <a:off x="6629400" y="4114800"/>
            <a:ext cx="381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B</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10" presetClass="entr" presetSubtype="0" fill="hold" nodeType="withEffect">
                                  <p:stCondLst>
                                    <p:cond delay="0"/>
                                  </p:stCondLst>
                                  <p:childTnLst>
                                    <p:set>
                                      <p:cBhvr>
                                        <p:cTn id="9" dur="1" fill="hold">
                                          <p:stCondLst>
                                            <p:cond delay="0"/>
                                          </p:stCondLst>
                                        </p:cTn>
                                        <p:tgtEl>
                                          <p:spTgt spid="203"/>
                                        </p:tgtEl>
                                        <p:attrNameLst>
                                          <p:attrName>style.visibility</p:attrName>
                                        </p:attrNameLst>
                                      </p:cBhvr>
                                      <p:to>
                                        <p:strVal val="visible"/>
                                      </p:to>
                                    </p:set>
                                    <p:animEffect transition="in" filter="fade">
                                      <p:cBhvr>
                                        <p:cTn id="10" dur="500"/>
                                        <p:tgtEl>
                                          <p:spTgt spid="2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7">
                                            <p:txEl>
                                              <p:pRg st="0" end="0"/>
                                            </p:txEl>
                                          </p:spTgt>
                                        </p:tgtEl>
                                        <p:attrNameLst>
                                          <p:attrName>style.visibility</p:attrName>
                                        </p:attrNameLst>
                                      </p:cBhvr>
                                      <p:to>
                                        <p:strVal val="visible"/>
                                      </p:to>
                                    </p:set>
                                    <p:animEffect transition="in" filter="fade">
                                      <p:cBhvr>
                                        <p:cTn id="15" dur="500"/>
                                        <p:tgtEl>
                                          <p:spTgt spid="19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7">
                                            <p:txEl>
                                              <p:pRg st="1" end="1"/>
                                            </p:txEl>
                                          </p:spTgt>
                                        </p:tgtEl>
                                        <p:attrNameLst>
                                          <p:attrName>style.visibility</p:attrName>
                                        </p:attrNameLst>
                                      </p:cBhvr>
                                      <p:to>
                                        <p:strVal val="visible"/>
                                      </p:to>
                                    </p:set>
                                    <p:animEffect transition="in" filter="fade">
                                      <p:cBhvr>
                                        <p:cTn id="20" dur="500"/>
                                        <p:tgtEl>
                                          <p:spTgt spid="19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7">
                                            <p:txEl>
                                              <p:pRg st="2" end="2"/>
                                            </p:txEl>
                                          </p:spTgt>
                                        </p:tgtEl>
                                        <p:attrNameLst>
                                          <p:attrName>style.visibility</p:attrName>
                                        </p:attrNameLst>
                                      </p:cBhvr>
                                      <p:to>
                                        <p:strVal val="visible"/>
                                      </p:to>
                                    </p:set>
                                    <p:animEffect transition="in" filter="fade">
                                      <p:cBhvr>
                                        <p:cTn id="25" dur="500"/>
                                        <p:tgtEl>
                                          <p:spTgt spid="1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4"/>
          <p:cNvSpPr txBox="1">
            <a:spLocks noGrp="1"/>
          </p:cNvSpPr>
          <p:nvPr>
            <p:ph type="title" idx="4294967295"/>
          </p:nvPr>
        </p:nvSpPr>
        <p:spPr>
          <a:xfrm>
            <a:off x="457200" y="15240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3. Look who’s talking (Tu Quoque)*</a:t>
            </a:r>
            <a:endParaRPr sz="2000" b="1">
              <a:solidFill>
                <a:srgbClr val="C00000"/>
              </a:solidFill>
              <a:latin typeface="Bookman Old Style"/>
              <a:ea typeface="Bookman Old Style"/>
              <a:cs typeface="Bookman Old Style"/>
              <a:sym typeface="Bookman Old Style"/>
            </a:endParaRPr>
          </a:p>
        </p:txBody>
      </p:sp>
      <p:sp>
        <p:nvSpPr>
          <p:cNvPr id="213" name="Google Shape;213;p14"/>
          <p:cNvSpPr txBox="1">
            <a:spLocks noGrp="1"/>
          </p:cNvSpPr>
          <p:nvPr>
            <p:ph type="body" idx="4294967295"/>
          </p:nvPr>
        </p:nvSpPr>
        <p:spPr>
          <a:xfrm>
            <a:off x="0" y="1447800"/>
            <a:ext cx="9144000" cy="5105400"/>
          </a:xfrm>
          <a:prstGeom prst="rect">
            <a:avLst/>
          </a:prstGeom>
          <a:noFill/>
          <a:ln>
            <a:noFill/>
          </a:ln>
        </p:spPr>
        <p:txBody>
          <a:bodyPr spcFirstLastPara="1" wrap="square" lIns="91425" tIns="45700" rIns="91425" bIns="45700" anchor="t" anchorCtr="0">
            <a:noAutofit/>
          </a:bodyPr>
          <a:lstStyle/>
          <a:p>
            <a:pPr marL="609600" lvl="0" indent="-609600" algn="l" rtl="0">
              <a:lnSpc>
                <a:spcPct val="110000"/>
              </a:lnSpc>
              <a:spcBef>
                <a:spcPts val="0"/>
              </a:spcBef>
              <a:spcAft>
                <a:spcPts val="0"/>
              </a:spcAft>
              <a:buClr>
                <a:schemeClr val="dk1"/>
              </a:buClr>
              <a:buSzPts val="900"/>
              <a:buFont typeface="Arial"/>
              <a:buNone/>
            </a:pPr>
            <a:r>
              <a:rPr lang="en-US" sz="900" b="1" dirty="0"/>
              <a:t>* 	</a:t>
            </a:r>
            <a:r>
              <a:rPr lang="en-US" sz="2400" b="1" dirty="0">
                <a:solidFill>
                  <a:srgbClr val="0033CC"/>
                </a:solidFill>
              </a:rPr>
              <a:t>Attacks the arguer because (s)he fails to practice what (s)he preaches.</a:t>
            </a:r>
            <a:endParaRPr dirty="0"/>
          </a:p>
          <a:p>
            <a:pPr marL="609600" lvl="0" indent="-609600" algn="l" rtl="0">
              <a:lnSpc>
                <a:spcPct val="110000"/>
              </a:lnSpc>
              <a:spcBef>
                <a:spcPts val="480"/>
              </a:spcBef>
              <a:spcAft>
                <a:spcPts val="0"/>
              </a:spcAft>
              <a:buClr>
                <a:schemeClr val="dk1"/>
              </a:buClr>
              <a:buSzPts val="2400"/>
              <a:buFont typeface="Arial"/>
              <a:buNone/>
            </a:pPr>
            <a:r>
              <a:rPr lang="en-US" sz="2400" b="1" dirty="0"/>
              <a:t>   Example: </a:t>
            </a:r>
            <a:endParaRPr dirty="0"/>
          </a:p>
          <a:p>
            <a:pPr marL="609600" lvl="0" indent="-609600" algn="l" rtl="0">
              <a:lnSpc>
                <a:spcPct val="110000"/>
              </a:lnSpc>
              <a:spcBef>
                <a:spcPts val="480"/>
              </a:spcBef>
              <a:spcAft>
                <a:spcPts val="0"/>
              </a:spcAft>
              <a:buClr>
                <a:schemeClr val="dk1"/>
              </a:buClr>
              <a:buSzPts val="2400"/>
              <a:buFont typeface="Arial"/>
              <a:buNone/>
            </a:pPr>
            <a:r>
              <a:rPr lang="en-US" sz="2400" b="1" dirty="0"/>
              <a:t>	A</a:t>
            </a:r>
            <a:r>
              <a:rPr lang="en-US" sz="2400" dirty="0"/>
              <a:t>: You are hanging out too much. How can you have       </a:t>
            </a:r>
            <a:endParaRPr dirty="0"/>
          </a:p>
          <a:p>
            <a:pPr marL="609600" lvl="0" indent="-609600" algn="l" rtl="0">
              <a:lnSpc>
                <a:spcPct val="110000"/>
              </a:lnSpc>
              <a:spcBef>
                <a:spcPts val="480"/>
              </a:spcBef>
              <a:spcAft>
                <a:spcPts val="0"/>
              </a:spcAft>
              <a:buClr>
                <a:schemeClr val="dk1"/>
              </a:buClr>
              <a:buSzPts val="2400"/>
              <a:buFont typeface="Arial"/>
              <a:buNone/>
            </a:pPr>
            <a:r>
              <a:rPr lang="en-US" sz="2400" dirty="0"/>
              <a:t>             good exam results? </a:t>
            </a:r>
            <a:endParaRPr dirty="0"/>
          </a:p>
          <a:p>
            <a:pPr marL="990600" lvl="1" indent="-533400" algn="l" rtl="0">
              <a:lnSpc>
                <a:spcPct val="110000"/>
              </a:lnSpc>
              <a:spcBef>
                <a:spcPts val="480"/>
              </a:spcBef>
              <a:spcAft>
                <a:spcPts val="0"/>
              </a:spcAft>
              <a:buClr>
                <a:schemeClr val="dk1"/>
              </a:buClr>
              <a:buSzPts val="2400"/>
              <a:buFont typeface="Arial"/>
              <a:buNone/>
            </a:pPr>
            <a:r>
              <a:rPr lang="en-US" sz="2400" dirty="0"/>
              <a:t>  </a:t>
            </a:r>
            <a:r>
              <a:rPr lang="en-US" sz="2400" b="1" dirty="0"/>
              <a:t>B</a:t>
            </a:r>
            <a:r>
              <a:rPr lang="en-US" sz="2400" dirty="0"/>
              <a:t>: Hey, who said hello to me at the bar last night? It was you, I suppose?    </a:t>
            </a:r>
            <a:endParaRPr dirty="0"/>
          </a:p>
          <a:p>
            <a:pPr marL="609600" lvl="0" indent="-457200" algn="l" rtl="0">
              <a:lnSpc>
                <a:spcPct val="110000"/>
              </a:lnSpc>
              <a:spcBef>
                <a:spcPts val="480"/>
              </a:spcBef>
              <a:spcAft>
                <a:spcPts val="0"/>
              </a:spcAft>
              <a:buClr>
                <a:schemeClr val="dk1"/>
              </a:buClr>
              <a:buSzPts val="2400"/>
              <a:buFont typeface="Arial"/>
              <a:buNone/>
            </a:pPr>
            <a:endParaRPr sz="2400" dirty="0"/>
          </a:p>
          <a:p>
            <a:pPr marL="990600" lvl="1" indent="-533400" algn="l" rtl="0">
              <a:lnSpc>
                <a:spcPct val="110000"/>
              </a:lnSpc>
              <a:spcBef>
                <a:spcPts val="480"/>
              </a:spcBef>
              <a:spcAft>
                <a:spcPts val="0"/>
              </a:spcAft>
              <a:buClr>
                <a:schemeClr val="dk1"/>
              </a:buClr>
              <a:buSzPts val="2400"/>
              <a:buFont typeface="Arial"/>
              <a:buNone/>
            </a:pPr>
            <a:endParaRPr sz="2400" b="1" dirty="0"/>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3">
                                            <p:txEl>
                                              <p:pRg st="0" end="0"/>
                                            </p:txEl>
                                          </p:spTgt>
                                        </p:tgtEl>
                                        <p:attrNameLst>
                                          <p:attrName>style.visibility</p:attrName>
                                        </p:attrNameLst>
                                      </p:cBhvr>
                                      <p:to>
                                        <p:strVal val="visible"/>
                                      </p:to>
                                    </p:set>
                                    <p:animEffect transition="in" filter="fade">
                                      <p:cBhvr>
                                        <p:cTn id="12" dur="500"/>
                                        <p:tgtEl>
                                          <p:spTgt spid="2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3">
                                            <p:txEl>
                                              <p:pRg st="1" end="1"/>
                                            </p:txEl>
                                          </p:spTgt>
                                        </p:tgtEl>
                                        <p:attrNameLst>
                                          <p:attrName>style.visibility</p:attrName>
                                        </p:attrNameLst>
                                      </p:cBhvr>
                                      <p:to>
                                        <p:strVal val="visible"/>
                                      </p:to>
                                    </p:set>
                                    <p:animEffect transition="in" filter="fade">
                                      <p:cBhvr>
                                        <p:cTn id="17" dur="500"/>
                                        <p:tgtEl>
                                          <p:spTgt spid="2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3">
                                            <p:txEl>
                                              <p:pRg st="2" end="2"/>
                                            </p:txEl>
                                          </p:spTgt>
                                        </p:tgtEl>
                                        <p:attrNameLst>
                                          <p:attrName>style.visibility</p:attrName>
                                        </p:attrNameLst>
                                      </p:cBhvr>
                                      <p:to>
                                        <p:strVal val="visible"/>
                                      </p:to>
                                    </p:set>
                                    <p:animEffect transition="in" filter="fade">
                                      <p:cBhvr>
                                        <p:cTn id="22" dur="500"/>
                                        <p:tgtEl>
                                          <p:spTgt spid="2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3">
                                            <p:txEl>
                                              <p:pRg st="3" end="3"/>
                                            </p:txEl>
                                          </p:spTgt>
                                        </p:tgtEl>
                                        <p:attrNameLst>
                                          <p:attrName>style.visibility</p:attrName>
                                        </p:attrNameLst>
                                      </p:cBhvr>
                                      <p:to>
                                        <p:strVal val="visible"/>
                                      </p:to>
                                    </p:set>
                                    <p:animEffect transition="in" filter="fade">
                                      <p:cBhvr>
                                        <p:cTn id="27" dur="500"/>
                                        <p:tgtEl>
                                          <p:spTgt spid="21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3">
                                            <p:txEl>
                                              <p:pRg st="4" end="4"/>
                                            </p:txEl>
                                          </p:spTgt>
                                        </p:tgtEl>
                                        <p:attrNameLst>
                                          <p:attrName>style.visibility</p:attrName>
                                        </p:attrNameLst>
                                      </p:cBhvr>
                                      <p:to>
                                        <p:strVal val="visible"/>
                                      </p:to>
                                    </p:set>
                                    <p:animEffect transition="in" filter="fade">
                                      <p:cBhvr>
                                        <p:cTn id="32" dur="500"/>
                                        <p:tgtEl>
                                          <p:spTgt spid="21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3">
                                            <p:txEl>
                                              <p:pRg st="5" end="5"/>
                                            </p:txEl>
                                          </p:spTgt>
                                        </p:tgtEl>
                                        <p:attrNameLst>
                                          <p:attrName>style.visibility</p:attrName>
                                        </p:attrNameLst>
                                      </p:cBhvr>
                                      <p:to>
                                        <p:strVal val="visible"/>
                                      </p:to>
                                    </p:set>
                                    <p:animEffect transition="in" filter="fade">
                                      <p:cBhvr>
                                        <p:cTn id="37" dur="500"/>
                                        <p:tgtEl>
                                          <p:spTgt spid="21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3">
                                            <p:txEl>
                                              <p:pRg st="6" end="6"/>
                                            </p:txEl>
                                          </p:spTgt>
                                        </p:tgtEl>
                                        <p:attrNameLst>
                                          <p:attrName>style.visibility</p:attrName>
                                        </p:attrNameLst>
                                      </p:cBhvr>
                                      <p:to>
                                        <p:strVal val="visible"/>
                                      </p:to>
                                    </p:set>
                                    <p:animEffect transition="in" filter="fade">
                                      <p:cBhvr>
                                        <p:cTn id="42" dur="500"/>
                                        <p:tgtEl>
                                          <p:spTgt spid="2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5"/>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3. Look who’s talking (Tu Quoque)*</a:t>
            </a:r>
            <a:endParaRPr sz="2000" b="1">
              <a:solidFill>
                <a:srgbClr val="C00000"/>
              </a:solidFill>
              <a:latin typeface="Bookman Old Style"/>
              <a:ea typeface="Bookman Old Style"/>
              <a:cs typeface="Bookman Old Style"/>
              <a:sym typeface="Bookman Old Style"/>
            </a:endParaRPr>
          </a:p>
        </p:txBody>
      </p:sp>
      <p:sp>
        <p:nvSpPr>
          <p:cNvPr id="220" name="Google Shape;220;p15"/>
          <p:cNvSpPr txBox="1">
            <a:spLocks noGrp="1"/>
          </p:cNvSpPr>
          <p:nvPr>
            <p:ph type="body" idx="4294967295"/>
          </p:nvPr>
        </p:nvSpPr>
        <p:spPr>
          <a:xfrm>
            <a:off x="0" y="990600"/>
            <a:ext cx="9144000" cy="55626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chemeClr val="dk1"/>
              </a:buClr>
              <a:buSzPts val="1800"/>
              <a:buFont typeface="Arial"/>
              <a:buNone/>
            </a:pPr>
            <a:r>
              <a:rPr lang="en-US" sz="1800" b="1"/>
              <a:t>* 	</a:t>
            </a:r>
            <a:r>
              <a:rPr lang="en-US" sz="2400" b="1">
                <a:solidFill>
                  <a:srgbClr val="0033CC"/>
                </a:solidFill>
              </a:rPr>
              <a:t>Attacks the arguer because (s)he fails to practice what (s)he preaches.</a:t>
            </a:r>
            <a:endParaRPr/>
          </a:p>
          <a:p>
            <a:pPr marL="609600" lvl="0" indent="-609600" algn="l" rtl="0">
              <a:lnSpc>
                <a:spcPct val="150000"/>
              </a:lnSpc>
              <a:spcBef>
                <a:spcPts val="360"/>
              </a:spcBef>
              <a:spcAft>
                <a:spcPts val="0"/>
              </a:spcAft>
              <a:buClr>
                <a:schemeClr val="dk1"/>
              </a:buClr>
              <a:buSzPts val="1800"/>
              <a:buFont typeface="Arial"/>
              <a:buNone/>
            </a:pPr>
            <a:endParaRPr sz="1800" b="1"/>
          </a:p>
          <a:p>
            <a:pPr marL="609600" lvl="0" indent="-609600" algn="l" rtl="0">
              <a:lnSpc>
                <a:spcPct val="150000"/>
              </a:lnSpc>
              <a:spcBef>
                <a:spcPts val="480"/>
              </a:spcBef>
              <a:spcAft>
                <a:spcPts val="0"/>
              </a:spcAft>
              <a:buClr>
                <a:schemeClr val="dk1"/>
              </a:buClr>
              <a:buSzPts val="2400"/>
              <a:buFont typeface="Arial"/>
              <a:buNone/>
            </a:pPr>
            <a:r>
              <a:rPr lang="en-US" sz="2400" b="1"/>
              <a:t>Example: </a:t>
            </a:r>
            <a:endParaRPr/>
          </a:p>
          <a:p>
            <a:pPr marL="609600" lvl="0" indent="-609600" algn="l" rtl="0">
              <a:lnSpc>
                <a:spcPct val="150000"/>
              </a:lnSpc>
              <a:spcBef>
                <a:spcPts val="360"/>
              </a:spcBef>
              <a:spcAft>
                <a:spcPts val="0"/>
              </a:spcAft>
              <a:buClr>
                <a:schemeClr val="dk1"/>
              </a:buClr>
              <a:buSzPts val="1800"/>
              <a:buFont typeface="Arial"/>
              <a:buNone/>
            </a:pPr>
            <a:endParaRPr sz="1800" b="1"/>
          </a:p>
          <a:p>
            <a:pPr marL="609600" lvl="0" indent="-609600" algn="l" rtl="0">
              <a:lnSpc>
                <a:spcPct val="150000"/>
              </a:lnSpc>
              <a:spcBef>
                <a:spcPts val="360"/>
              </a:spcBef>
              <a:spcAft>
                <a:spcPts val="0"/>
              </a:spcAft>
              <a:buClr>
                <a:schemeClr val="dk1"/>
              </a:buClr>
              <a:buSzPts val="1800"/>
              <a:buFont typeface="Arial"/>
              <a:buNone/>
            </a:pPr>
            <a:endParaRPr sz="1800" b="1"/>
          </a:p>
        </p:txBody>
      </p:sp>
      <p:pic>
        <p:nvPicPr>
          <p:cNvPr id="221" name="Google Shape;221;p15" descr="https://fbcdn-sphotos-e-a.akamaihd.net/hphotos-ak-frc1/t1/10003158_10153904177875717_2032789625_n.jpg"/>
          <p:cNvPicPr preferRelativeResize="0"/>
          <p:nvPr/>
        </p:nvPicPr>
        <p:blipFill rotWithShape="1">
          <a:blip r:embed="rId3">
            <a:alphaModFix/>
          </a:blip>
          <a:srcRect/>
          <a:stretch/>
        </p:blipFill>
        <p:spPr>
          <a:xfrm>
            <a:off x="1524000" y="2286000"/>
            <a:ext cx="3159125" cy="3756025"/>
          </a:xfrm>
          <a:prstGeom prst="rect">
            <a:avLst/>
          </a:prstGeom>
          <a:noFill/>
          <a:ln>
            <a:noFill/>
          </a:ln>
        </p:spPr>
      </p:pic>
      <p:sp>
        <p:nvSpPr>
          <p:cNvPr id="222" name="Google Shape;222;p15"/>
          <p:cNvSpPr/>
          <p:nvPr/>
        </p:nvSpPr>
        <p:spPr>
          <a:xfrm>
            <a:off x="1524000" y="6335713"/>
            <a:ext cx="34290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Natural Solutions Magazine</a:t>
            </a:r>
            <a:endParaRPr/>
          </a:p>
        </p:txBody>
      </p:sp>
      <p:sp>
        <p:nvSpPr>
          <p:cNvPr id="223" name="Google Shape;223;p15"/>
          <p:cNvSpPr/>
          <p:nvPr/>
        </p:nvSpPr>
        <p:spPr>
          <a:xfrm>
            <a:off x="5088444" y="2454238"/>
            <a:ext cx="3826956" cy="3266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There may be a conversation like this: </a:t>
            </a:r>
            <a:endParaRPr/>
          </a:p>
          <a:p>
            <a:pPr marL="228600" marR="0" lvl="0" indent="-228600" algn="l" rtl="0">
              <a:lnSpc>
                <a:spcPct val="150000"/>
              </a:lnSpc>
              <a:spcBef>
                <a:spcPts val="0"/>
              </a:spcBef>
              <a:spcAft>
                <a:spcPts val="0"/>
              </a:spcAft>
              <a:buClr>
                <a:schemeClr val="dk1"/>
              </a:buClr>
              <a:buSzPts val="2000"/>
              <a:buFont typeface="Arial"/>
              <a:buAutoNum type="alphaUcPeriod"/>
            </a:pPr>
            <a:r>
              <a:rPr lang="en-US" sz="2000">
                <a:solidFill>
                  <a:schemeClr val="dk1"/>
                </a:solidFill>
                <a:latin typeface="Arial"/>
                <a:ea typeface="Arial"/>
                <a:cs typeface="Arial"/>
                <a:sym typeface="Arial"/>
              </a:rPr>
              <a:t> My wife has a poor taste. She always chooses wrong clothing items. </a:t>
            </a:r>
            <a:endParaRPr/>
          </a:p>
          <a:p>
            <a:pPr marL="228600" marR="0" lvl="0" indent="-228600" algn="l" rtl="0">
              <a:lnSpc>
                <a:spcPct val="150000"/>
              </a:lnSpc>
              <a:spcBef>
                <a:spcPts val="0"/>
              </a:spcBef>
              <a:spcAft>
                <a:spcPts val="0"/>
              </a:spcAft>
              <a:buClr>
                <a:schemeClr val="dk1"/>
              </a:buClr>
              <a:buSzPts val="2000"/>
              <a:buFont typeface="Arial"/>
              <a:buAutoNum type="alphaUcPeriod"/>
            </a:pPr>
            <a:r>
              <a:rPr lang="en-US" sz="2000">
                <a:solidFill>
                  <a:schemeClr val="dk1"/>
                </a:solidFill>
                <a:latin typeface="Arial"/>
                <a:ea typeface="Arial"/>
                <a:cs typeface="Arial"/>
                <a:sym typeface="Arial"/>
              </a:rPr>
              <a:t> Never laugh at your wife’s choices. You are one of them!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xEl>
                                              <p:pRg st="0" end="0"/>
                                            </p:txEl>
                                          </p:spTgt>
                                        </p:tgtEl>
                                        <p:attrNameLst>
                                          <p:attrName>style.visibility</p:attrName>
                                        </p:attrNameLst>
                                      </p:cBhvr>
                                      <p:to>
                                        <p:strVal val="visible"/>
                                      </p:to>
                                    </p:set>
                                    <p:animEffect transition="in" filter="fade">
                                      <p:cBhvr>
                                        <p:cTn id="12" dur="500"/>
                                        <p:tgtEl>
                                          <p:spTgt spid="2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0">
                                            <p:txEl>
                                              <p:pRg st="1" end="1"/>
                                            </p:txEl>
                                          </p:spTgt>
                                        </p:tgtEl>
                                        <p:attrNameLst>
                                          <p:attrName>style.visibility</p:attrName>
                                        </p:attrNameLst>
                                      </p:cBhvr>
                                      <p:to>
                                        <p:strVal val="visible"/>
                                      </p:to>
                                    </p:set>
                                    <p:animEffect transition="in" filter="fade">
                                      <p:cBhvr>
                                        <p:cTn id="17" dur="500"/>
                                        <p:tgtEl>
                                          <p:spTgt spid="22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0">
                                            <p:txEl>
                                              <p:pRg st="2" end="2"/>
                                            </p:txEl>
                                          </p:spTgt>
                                        </p:tgtEl>
                                        <p:attrNameLst>
                                          <p:attrName>style.visibility</p:attrName>
                                        </p:attrNameLst>
                                      </p:cBhvr>
                                      <p:to>
                                        <p:strVal val="visible"/>
                                      </p:to>
                                    </p:set>
                                    <p:animEffect transition="in" filter="fade">
                                      <p:cBhvr>
                                        <p:cTn id="22" dur="500"/>
                                        <p:tgtEl>
                                          <p:spTgt spid="22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0">
                                            <p:txEl>
                                              <p:pRg st="3" end="3"/>
                                            </p:txEl>
                                          </p:spTgt>
                                        </p:tgtEl>
                                        <p:attrNameLst>
                                          <p:attrName>style.visibility</p:attrName>
                                        </p:attrNameLst>
                                      </p:cBhvr>
                                      <p:to>
                                        <p:strVal val="visible"/>
                                      </p:to>
                                    </p:set>
                                    <p:animEffect transition="in" filter="fade">
                                      <p:cBhvr>
                                        <p:cTn id="27" dur="500"/>
                                        <p:tgtEl>
                                          <p:spTgt spid="22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0">
                                            <p:txEl>
                                              <p:pRg st="4" end="4"/>
                                            </p:txEl>
                                          </p:spTgt>
                                        </p:tgtEl>
                                        <p:attrNameLst>
                                          <p:attrName>style.visibility</p:attrName>
                                        </p:attrNameLst>
                                      </p:cBhvr>
                                      <p:to>
                                        <p:strVal val="visible"/>
                                      </p:to>
                                    </p:set>
                                    <p:animEffect transition="in" filter="fade">
                                      <p:cBhvr>
                                        <p:cTn id="32" dur="500"/>
                                        <p:tgtEl>
                                          <p:spTgt spid="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6"/>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4. Two wrongs make a right</a:t>
            </a:r>
            <a:endParaRPr sz="2000" b="1">
              <a:solidFill>
                <a:srgbClr val="C00000"/>
              </a:solidFill>
              <a:latin typeface="Bookman Old Style"/>
              <a:ea typeface="Bookman Old Style"/>
              <a:cs typeface="Bookman Old Style"/>
              <a:sym typeface="Bookman Old Style"/>
            </a:endParaRPr>
          </a:p>
        </p:txBody>
      </p:sp>
      <p:sp>
        <p:nvSpPr>
          <p:cNvPr id="230" name="Google Shape;230;p16"/>
          <p:cNvSpPr txBox="1">
            <a:spLocks noGrp="1"/>
          </p:cNvSpPr>
          <p:nvPr>
            <p:ph type="body" idx="4294967295"/>
          </p:nvPr>
        </p:nvSpPr>
        <p:spPr>
          <a:xfrm>
            <a:off x="0" y="990600"/>
            <a:ext cx="9144000" cy="24384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rgbClr val="0033CC"/>
              </a:buClr>
              <a:buSzPts val="2400"/>
              <a:buFont typeface="Arial"/>
              <a:buNone/>
            </a:pPr>
            <a:r>
              <a:rPr lang="en-US" sz="2400" b="1">
                <a:solidFill>
                  <a:srgbClr val="0033CC"/>
                </a:solidFill>
              </a:rPr>
              <a:t>Justifies a wrongful act by claiming others are bad or worse.</a:t>
            </a:r>
            <a:endParaRPr/>
          </a:p>
          <a:p>
            <a:pPr marL="609600" lvl="0" indent="-609600" algn="l" rtl="0">
              <a:lnSpc>
                <a:spcPct val="150000"/>
              </a:lnSpc>
              <a:spcBef>
                <a:spcPts val="480"/>
              </a:spcBef>
              <a:spcAft>
                <a:spcPts val="0"/>
              </a:spcAft>
              <a:buClr>
                <a:schemeClr val="dk1"/>
              </a:buClr>
              <a:buSzPts val="2000"/>
              <a:buFont typeface="Arial"/>
              <a:buNone/>
            </a:pPr>
            <a:r>
              <a:rPr lang="en-US" sz="2000" b="1"/>
              <a:t>	</a:t>
            </a:r>
            <a:r>
              <a:rPr lang="en-US" sz="2400" b="1"/>
              <a:t>   </a:t>
            </a:r>
            <a:endParaRPr/>
          </a:p>
        </p:txBody>
      </p:sp>
      <p:sp>
        <p:nvSpPr>
          <p:cNvPr id="231" name="Google Shape;231;p16" descr="냉장고 영어 don&amp;#39;t hit your sister chant - YouTube"/>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 name="Google Shape;232;p16"/>
          <p:cNvSpPr txBox="1"/>
          <p:nvPr/>
        </p:nvSpPr>
        <p:spPr>
          <a:xfrm>
            <a:off x="228600" y="3962400"/>
            <a:ext cx="8915400" cy="2147511"/>
          </a:xfrm>
          <a:prstGeom prst="rect">
            <a:avLst/>
          </a:prstGeom>
          <a:noFill/>
          <a:ln>
            <a:noFill/>
          </a:ln>
        </p:spPr>
        <p:txBody>
          <a:bodyPr spcFirstLastPara="1" wrap="square" lIns="91425" tIns="45700" rIns="91425" bIns="45700" anchor="t" anchorCtr="0">
            <a:spAutoFit/>
          </a:bodyPr>
          <a:lstStyle/>
          <a:p>
            <a:pPr marL="609600" marR="0" lvl="0" indent="-609600" algn="l" rtl="0">
              <a:lnSpc>
                <a:spcPct val="150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Example: </a:t>
            </a:r>
            <a:endParaRPr/>
          </a:p>
          <a:p>
            <a:pPr marL="609600" marR="0" lvl="0" indent="-609600" algn="l" rtl="0">
              <a:lnSpc>
                <a:spcPct val="150000"/>
              </a:lnSpc>
              <a:spcBef>
                <a:spcPts val="0"/>
              </a:spcBef>
              <a:spcAft>
                <a:spcPts val="0"/>
              </a:spcAft>
              <a:buClr>
                <a:schemeClr val="dk1"/>
              </a:buClr>
              <a:buSzPts val="2400"/>
              <a:buFont typeface="Arial"/>
              <a:buNone/>
            </a:pPr>
            <a:r>
              <a:rPr lang="en-US" sz="2400" u="sng">
                <a:solidFill>
                  <a:schemeClr val="dk1"/>
                </a:solidFill>
                <a:latin typeface="Arial"/>
                <a:ea typeface="Arial"/>
                <a:cs typeface="Arial"/>
                <a:sym typeface="Arial"/>
              </a:rPr>
              <a:t>Student</a:t>
            </a:r>
            <a:r>
              <a:rPr lang="en-US" sz="2400">
                <a:solidFill>
                  <a:schemeClr val="dk1"/>
                </a:solidFill>
                <a:latin typeface="Arial"/>
                <a:ea typeface="Arial"/>
                <a:cs typeface="Arial"/>
                <a:sym typeface="Arial"/>
              </a:rPr>
              <a:t>: Teacher, you can’t punish me for cheating on</a:t>
            </a:r>
            <a:endParaRPr/>
          </a:p>
          <a:p>
            <a:pPr marL="609600" marR="0" lvl="0" indent="-609600" algn="l" rtl="0">
              <a:lnSpc>
                <a:spcPct val="15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your test. The student next to me also cheated. Why me?  </a:t>
            </a:r>
            <a:endParaRPr/>
          </a:p>
          <a:p>
            <a:pPr marL="990600" marR="0" lvl="1" indent="-533400" algn="l" rtl="0">
              <a:lnSpc>
                <a:spcPct val="15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a:t>
            </a:r>
            <a:endParaRPr sz="2000" b="1" i="0" u="none" strike="noStrike" cap="none">
              <a:solidFill>
                <a:schemeClr val="dk1"/>
              </a:solidFill>
              <a:latin typeface="Arial"/>
              <a:ea typeface="Arial"/>
              <a:cs typeface="Arial"/>
              <a:sym typeface="Arial"/>
            </a:endParaRPr>
          </a:p>
        </p:txBody>
      </p:sp>
      <p:sp>
        <p:nvSpPr>
          <p:cNvPr id="233" name="Google Shape;233;p16"/>
          <p:cNvSpPr txBox="1"/>
          <p:nvPr/>
        </p:nvSpPr>
        <p:spPr>
          <a:xfrm>
            <a:off x="152400" y="1852613"/>
            <a:ext cx="8305800" cy="1119188"/>
          </a:xfrm>
          <a:prstGeom prst="rect">
            <a:avLst/>
          </a:prstGeom>
          <a:noFill/>
          <a:ln>
            <a:noFill/>
          </a:ln>
        </p:spPr>
        <p:txBody>
          <a:bodyPr spcFirstLastPara="1" wrap="square" lIns="91425" tIns="45700" rIns="91425" bIns="45700" anchor="t" anchorCtr="0">
            <a:noAutofit/>
          </a:bodyPr>
          <a:lstStyle/>
          <a:p>
            <a:pPr marL="609600" marR="0" lvl="0" indent="-609600" algn="just" rtl="0">
              <a:lnSpc>
                <a:spcPct val="150000"/>
              </a:lnSpc>
              <a:spcBef>
                <a:spcPts val="0"/>
              </a:spcBef>
              <a:spcAft>
                <a:spcPts val="0"/>
              </a:spcAft>
              <a:buClr>
                <a:schemeClr val="dk1"/>
              </a:buClr>
              <a:buSzPts val="2400"/>
              <a:buFont typeface="Arial"/>
              <a:buNone/>
            </a:pPr>
            <a:r>
              <a:rPr lang="en-US" sz="2400" b="1">
                <a:solidFill>
                  <a:schemeClr val="dk1"/>
                </a:solidFill>
                <a:latin typeface="Arial"/>
                <a:ea typeface="Arial"/>
                <a:cs typeface="Arial"/>
                <a:sym typeface="Arial"/>
              </a:rPr>
              <a:t>Common pattern:</a:t>
            </a:r>
            <a:endParaRPr/>
          </a:p>
          <a:p>
            <a:pPr marL="609600" marR="0" lvl="0" indent="-609600" algn="l" rtl="0">
              <a:lnSpc>
                <a:spcPct val="150000"/>
              </a:lnSpc>
              <a:spcBef>
                <a:spcPts val="480"/>
              </a:spcBef>
              <a:spcAft>
                <a:spcPts val="0"/>
              </a:spcAft>
              <a:buClr>
                <a:srgbClr val="0033CC"/>
              </a:buClr>
              <a:buSzPts val="2400"/>
              <a:buFont typeface="Arial"/>
              <a:buNone/>
            </a:pPr>
            <a:r>
              <a:rPr lang="en-US" sz="2400" b="1">
                <a:solidFill>
                  <a:srgbClr val="0033CC"/>
                </a:solidFill>
                <a:latin typeface="Arial"/>
                <a:ea typeface="Arial"/>
                <a:cs typeface="Arial"/>
                <a:sym typeface="Arial"/>
              </a:rPr>
              <a:t>I did what the other did.</a:t>
            </a:r>
            <a:endParaRPr/>
          </a:p>
          <a:p>
            <a:pPr marL="609600" marR="0" lvl="0" indent="-609600" algn="l" rtl="0">
              <a:lnSpc>
                <a:spcPct val="150000"/>
              </a:lnSpc>
              <a:spcBef>
                <a:spcPts val="480"/>
              </a:spcBef>
              <a:spcAft>
                <a:spcPts val="0"/>
              </a:spcAft>
              <a:buClr>
                <a:srgbClr val="0033CC"/>
              </a:buClr>
              <a:buSzPts val="2400"/>
              <a:buFont typeface="Arial"/>
              <a:buNone/>
            </a:pPr>
            <a:r>
              <a:rPr lang="en-US" sz="2400" b="1">
                <a:solidFill>
                  <a:srgbClr val="0033CC"/>
                </a:solidFill>
                <a:latin typeface="Arial"/>
                <a:ea typeface="Arial"/>
                <a:cs typeface="Arial"/>
                <a:sym typeface="Arial"/>
              </a:rPr>
              <a:t>So I didn’t do anything wrong. </a:t>
            </a:r>
            <a:endParaRPr sz="2400" b="1">
              <a:solidFill>
                <a:srgbClr val="0033CC"/>
              </a:solidFill>
              <a:latin typeface="Courier New"/>
              <a:ea typeface="Courier New"/>
              <a:cs typeface="Courier New"/>
              <a:sym typeface="Courier New"/>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4. Two wrongs make a right</a:t>
            </a:r>
            <a:endParaRPr sz="2000" b="1">
              <a:solidFill>
                <a:srgbClr val="C00000"/>
              </a:solidFill>
              <a:latin typeface="Bookman Old Style"/>
              <a:ea typeface="Bookman Old Style"/>
              <a:cs typeface="Bookman Old Style"/>
              <a:sym typeface="Bookman Old Style"/>
            </a:endParaRPr>
          </a:p>
        </p:txBody>
      </p:sp>
      <p:pic>
        <p:nvPicPr>
          <p:cNvPr id="240" name="Google Shape;240;p17"/>
          <p:cNvPicPr preferRelativeResize="0"/>
          <p:nvPr/>
        </p:nvPicPr>
        <p:blipFill rotWithShape="1">
          <a:blip r:embed="rId3">
            <a:alphaModFix/>
          </a:blip>
          <a:srcRect/>
          <a:stretch/>
        </p:blipFill>
        <p:spPr>
          <a:xfrm>
            <a:off x="5276850" y="1362075"/>
            <a:ext cx="3638550" cy="4076700"/>
          </a:xfrm>
          <a:prstGeom prst="rect">
            <a:avLst/>
          </a:prstGeom>
          <a:noFill/>
          <a:ln>
            <a:noFill/>
          </a:ln>
        </p:spPr>
      </p:pic>
      <p:pic>
        <p:nvPicPr>
          <p:cNvPr id="241" name="Google Shape;241;p17"/>
          <p:cNvPicPr preferRelativeResize="0"/>
          <p:nvPr/>
        </p:nvPicPr>
        <p:blipFill rotWithShape="1">
          <a:blip r:embed="rId4">
            <a:alphaModFix/>
          </a:blip>
          <a:srcRect/>
          <a:stretch/>
        </p:blipFill>
        <p:spPr>
          <a:xfrm>
            <a:off x="58675" y="2133600"/>
            <a:ext cx="4902200" cy="2757488"/>
          </a:xfrm>
          <a:prstGeom prst="rect">
            <a:avLst/>
          </a:prstGeom>
          <a:noFill/>
          <a:ln>
            <a:noFill/>
          </a:ln>
        </p:spPr>
      </p:pic>
      <p:sp>
        <p:nvSpPr>
          <p:cNvPr id="242" name="Google Shape;242;p17"/>
          <p:cNvSpPr/>
          <p:nvPr/>
        </p:nvSpPr>
        <p:spPr>
          <a:xfrm>
            <a:off x="2819400" y="3429000"/>
            <a:ext cx="1216152" cy="32681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17"/>
          <p:cNvSpPr/>
          <p:nvPr/>
        </p:nvSpPr>
        <p:spPr>
          <a:xfrm>
            <a:off x="6197600" y="2923563"/>
            <a:ext cx="1524000" cy="533400"/>
          </a:xfrm>
          <a:prstGeom prst="wedgeRoundRectCallout">
            <a:avLst>
              <a:gd name="adj1" fmla="val -20833"/>
              <a:gd name="adj2" fmla="val 62500"/>
              <a:gd name="adj3" fmla="val 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Look at the woman going over there!</a:t>
            </a:r>
            <a:endParaRPr/>
          </a:p>
        </p:txBody>
      </p:sp>
      <p:sp>
        <p:nvSpPr>
          <p:cNvPr id="244" name="Google Shape;244;p17"/>
          <p:cNvSpPr/>
          <p:nvPr/>
        </p:nvSpPr>
        <p:spPr>
          <a:xfrm>
            <a:off x="5334000" y="5695950"/>
            <a:ext cx="3505200" cy="533400"/>
          </a:xfrm>
          <a:prstGeom prst="wedgeRoundRectCallout">
            <a:avLst>
              <a:gd name="adj1" fmla="val -20833"/>
              <a:gd name="adj2" fmla="val 51491"/>
              <a:gd name="adj3" fmla="val 1666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A girl being fined by the police for going out without a good reason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8"/>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5. Scare tactic (appeal to force)</a:t>
            </a:r>
            <a:endParaRPr sz="2000" b="1">
              <a:solidFill>
                <a:srgbClr val="C00000"/>
              </a:solidFill>
              <a:latin typeface="Bookman Old Style"/>
              <a:ea typeface="Bookman Old Style"/>
              <a:cs typeface="Bookman Old Style"/>
              <a:sym typeface="Bookman Old Style"/>
            </a:endParaRPr>
          </a:p>
        </p:txBody>
      </p:sp>
      <p:sp>
        <p:nvSpPr>
          <p:cNvPr id="251" name="Google Shape;251;p18"/>
          <p:cNvSpPr txBox="1">
            <a:spLocks noGrp="1"/>
          </p:cNvSpPr>
          <p:nvPr>
            <p:ph type="body" idx="4294967295"/>
          </p:nvPr>
        </p:nvSpPr>
        <p:spPr>
          <a:xfrm>
            <a:off x="0" y="690562"/>
            <a:ext cx="9067800" cy="52578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rgbClr val="0033CC"/>
              </a:buClr>
              <a:buSzPts val="2000"/>
              <a:buFont typeface="Arial"/>
              <a:buNone/>
            </a:pPr>
            <a:r>
              <a:rPr lang="en-US" sz="2000" b="1">
                <a:solidFill>
                  <a:srgbClr val="0033CC"/>
                </a:solidFill>
              </a:rPr>
              <a:t>Threatens to harm the listener if conclusion not accepted; this threat is irrelevant to arguer’s conclusion.</a:t>
            </a:r>
            <a:endParaRPr/>
          </a:p>
          <a:p>
            <a:pPr marL="609600" lvl="0" indent="-609600" algn="l" rtl="0">
              <a:lnSpc>
                <a:spcPct val="150000"/>
              </a:lnSpc>
              <a:spcBef>
                <a:spcPts val="480"/>
              </a:spcBef>
              <a:spcAft>
                <a:spcPts val="0"/>
              </a:spcAft>
              <a:buClr>
                <a:schemeClr val="dk1"/>
              </a:buClr>
              <a:buSzPts val="2400"/>
              <a:buFont typeface="Arial"/>
              <a:buNone/>
            </a:pPr>
            <a:r>
              <a:rPr lang="en-US" sz="2400" b="1"/>
              <a:t>Examples:</a:t>
            </a:r>
            <a:r>
              <a:rPr lang="en-US" sz="2000" b="1"/>
              <a:t> </a:t>
            </a:r>
            <a:endParaRPr/>
          </a:p>
          <a:p>
            <a:pPr marL="990600" lvl="1" indent="-533400" algn="l" rtl="0">
              <a:lnSpc>
                <a:spcPct val="150000"/>
              </a:lnSpc>
              <a:spcBef>
                <a:spcPts val="400"/>
              </a:spcBef>
              <a:spcAft>
                <a:spcPts val="0"/>
              </a:spcAft>
              <a:buClr>
                <a:schemeClr val="dk1"/>
              </a:buClr>
              <a:buSzPts val="2000"/>
              <a:buFont typeface="Arial"/>
              <a:buNone/>
            </a:pPr>
            <a:endParaRPr sz="2000" b="1"/>
          </a:p>
          <a:p>
            <a:pPr marL="990600" lvl="1" indent="-533400" algn="l" rtl="0">
              <a:lnSpc>
                <a:spcPct val="150000"/>
              </a:lnSpc>
              <a:spcBef>
                <a:spcPts val="400"/>
              </a:spcBef>
              <a:spcAft>
                <a:spcPts val="0"/>
              </a:spcAft>
              <a:buClr>
                <a:schemeClr val="dk1"/>
              </a:buClr>
              <a:buSzPts val="2000"/>
              <a:buFont typeface="Arial"/>
              <a:buNone/>
            </a:pPr>
            <a:r>
              <a:rPr lang="en-US" sz="2000" b="1"/>
              <a:t>  </a:t>
            </a:r>
            <a:endParaRPr/>
          </a:p>
        </p:txBody>
      </p:sp>
      <p:pic>
        <p:nvPicPr>
          <p:cNvPr id="252" name="Google Shape;252;p18"/>
          <p:cNvPicPr preferRelativeResize="0"/>
          <p:nvPr/>
        </p:nvPicPr>
        <p:blipFill rotWithShape="1">
          <a:blip r:embed="rId3">
            <a:alphaModFix/>
          </a:blip>
          <a:srcRect/>
          <a:stretch/>
        </p:blipFill>
        <p:spPr>
          <a:xfrm>
            <a:off x="304800" y="2503925"/>
            <a:ext cx="4961007" cy="3663513"/>
          </a:xfrm>
          <a:prstGeom prst="rect">
            <a:avLst/>
          </a:prstGeom>
          <a:noFill/>
          <a:ln>
            <a:noFill/>
          </a:ln>
        </p:spPr>
      </p:pic>
      <p:pic>
        <p:nvPicPr>
          <p:cNvPr id="253" name="Google Shape;253;p18"/>
          <p:cNvPicPr preferRelativeResize="0"/>
          <p:nvPr/>
        </p:nvPicPr>
        <p:blipFill rotWithShape="1">
          <a:blip r:embed="rId4">
            <a:alphaModFix/>
          </a:blip>
          <a:srcRect/>
          <a:stretch/>
        </p:blipFill>
        <p:spPr>
          <a:xfrm>
            <a:off x="5410200" y="2182403"/>
            <a:ext cx="2991577" cy="4306556"/>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9"/>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5. Scare tactic (appeal to force)</a:t>
            </a:r>
            <a:endParaRPr sz="2000" b="1">
              <a:solidFill>
                <a:srgbClr val="C00000"/>
              </a:solidFill>
              <a:latin typeface="Bookman Old Style"/>
              <a:ea typeface="Bookman Old Style"/>
              <a:cs typeface="Bookman Old Style"/>
              <a:sym typeface="Bookman Old Style"/>
            </a:endParaRPr>
          </a:p>
        </p:txBody>
      </p:sp>
      <p:sp>
        <p:nvSpPr>
          <p:cNvPr id="260" name="Google Shape;260;p19"/>
          <p:cNvSpPr txBox="1">
            <a:spLocks noGrp="1"/>
          </p:cNvSpPr>
          <p:nvPr>
            <p:ph type="body" idx="4294967295"/>
          </p:nvPr>
        </p:nvSpPr>
        <p:spPr>
          <a:xfrm>
            <a:off x="0" y="690562"/>
            <a:ext cx="9067800" cy="52578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rgbClr val="0033CC"/>
              </a:buClr>
              <a:buSzPts val="2000"/>
              <a:buFont typeface="Arial"/>
              <a:buNone/>
            </a:pPr>
            <a:r>
              <a:rPr lang="en-US" sz="2000" b="1">
                <a:solidFill>
                  <a:srgbClr val="0033CC"/>
                </a:solidFill>
              </a:rPr>
              <a:t>Threatens to harm the listener if conclusion not accepted; this threat is irrelevant to arguer’s conclusion.</a:t>
            </a:r>
            <a:endParaRPr/>
          </a:p>
          <a:p>
            <a:pPr marL="609600" lvl="0" indent="-609600" algn="l" rtl="0">
              <a:lnSpc>
                <a:spcPct val="150000"/>
              </a:lnSpc>
              <a:spcBef>
                <a:spcPts val="480"/>
              </a:spcBef>
              <a:spcAft>
                <a:spcPts val="0"/>
              </a:spcAft>
              <a:buClr>
                <a:schemeClr val="dk1"/>
              </a:buClr>
              <a:buSzPts val="2400"/>
              <a:buFont typeface="Arial"/>
              <a:buNone/>
            </a:pPr>
            <a:r>
              <a:rPr lang="en-US" sz="2400" b="1"/>
              <a:t>Examples:</a:t>
            </a:r>
            <a:r>
              <a:rPr lang="en-US" sz="2000" b="1"/>
              <a:t> </a:t>
            </a:r>
            <a:endParaRPr/>
          </a:p>
          <a:p>
            <a:pPr marL="990600" lvl="1" indent="-533400" algn="l" rtl="0">
              <a:lnSpc>
                <a:spcPct val="150000"/>
              </a:lnSpc>
              <a:spcBef>
                <a:spcPts val="400"/>
              </a:spcBef>
              <a:spcAft>
                <a:spcPts val="0"/>
              </a:spcAft>
              <a:buClr>
                <a:schemeClr val="dk1"/>
              </a:buClr>
              <a:buSzPts val="2000"/>
              <a:buFont typeface="Arial"/>
              <a:buNone/>
            </a:pPr>
            <a:endParaRPr sz="2000" b="1"/>
          </a:p>
          <a:p>
            <a:pPr marL="990600" lvl="1" indent="-533400" algn="l" rtl="0">
              <a:lnSpc>
                <a:spcPct val="150000"/>
              </a:lnSpc>
              <a:spcBef>
                <a:spcPts val="400"/>
              </a:spcBef>
              <a:spcAft>
                <a:spcPts val="0"/>
              </a:spcAft>
              <a:buClr>
                <a:schemeClr val="dk1"/>
              </a:buClr>
              <a:buSzPts val="2000"/>
              <a:buFont typeface="Arial"/>
              <a:buNone/>
            </a:pPr>
            <a:r>
              <a:rPr lang="en-US" sz="2000" b="1"/>
              <a:t>  </a:t>
            </a:r>
            <a:endParaRPr/>
          </a:p>
        </p:txBody>
      </p:sp>
      <p:pic>
        <p:nvPicPr>
          <p:cNvPr id="261" name="Google Shape;261;p19"/>
          <p:cNvPicPr preferRelativeResize="0"/>
          <p:nvPr/>
        </p:nvPicPr>
        <p:blipFill rotWithShape="1">
          <a:blip r:embed="rId3">
            <a:alphaModFix/>
          </a:blip>
          <a:srcRect/>
          <a:stretch/>
        </p:blipFill>
        <p:spPr>
          <a:xfrm>
            <a:off x="0" y="2971800"/>
            <a:ext cx="3962400" cy="3663513"/>
          </a:xfrm>
          <a:prstGeom prst="rect">
            <a:avLst/>
          </a:prstGeom>
          <a:noFill/>
          <a:ln>
            <a:noFill/>
          </a:ln>
        </p:spPr>
      </p:pic>
      <p:sp>
        <p:nvSpPr>
          <p:cNvPr id="262" name="Google Shape;262;p19"/>
          <p:cNvSpPr/>
          <p:nvPr/>
        </p:nvSpPr>
        <p:spPr>
          <a:xfrm>
            <a:off x="685800" y="2891891"/>
            <a:ext cx="2667000" cy="384709"/>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19"/>
          <p:cNvSpPr/>
          <p:nvPr/>
        </p:nvSpPr>
        <p:spPr>
          <a:xfrm>
            <a:off x="2019300" y="1738121"/>
            <a:ext cx="6248400" cy="682091"/>
          </a:xfrm>
          <a:prstGeom prst="wedgeRoundRectCallout">
            <a:avLst>
              <a:gd name="adj1" fmla="val -20833"/>
              <a:gd name="adj2" fmla="val 62500"/>
              <a:gd name="adj3" fmla="val 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Wrong doer: Do you know who I am?</a:t>
            </a:r>
            <a:endParaRPr/>
          </a:p>
        </p:txBody>
      </p:sp>
      <p:pic>
        <p:nvPicPr>
          <p:cNvPr id="264" name="Google Shape;264;p19"/>
          <p:cNvPicPr preferRelativeResize="0"/>
          <p:nvPr/>
        </p:nvPicPr>
        <p:blipFill rotWithShape="1">
          <a:blip r:embed="rId4">
            <a:alphaModFix/>
          </a:blip>
          <a:srcRect/>
          <a:stretch/>
        </p:blipFill>
        <p:spPr>
          <a:xfrm>
            <a:off x="3962400" y="2668271"/>
            <a:ext cx="2975282" cy="3967042"/>
          </a:xfrm>
          <a:prstGeom prst="rect">
            <a:avLst/>
          </a:prstGeom>
          <a:noFill/>
          <a:ln>
            <a:noFill/>
          </a:ln>
        </p:spPr>
      </p:pic>
      <p:sp>
        <p:nvSpPr>
          <p:cNvPr id="265" name="Google Shape;265;p19"/>
          <p:cNvSpPr txBox="1"/>
          <p:nvPr/>
        </p:nvSpPr>
        <p:spPr>
          <a:xfrm>
            <a:off x="6905863" y="2742206"/>
            <a:ext cx="2237660" cy="345421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Do you want to report things to our teacher? I’ll wait for you at the school gate in a moment.	</a:t>
            </a:r>
            <a:endParaRPr sz="1400">
              <a:solidFill>
                <a:schemeClr val="dk1"/>
              </a:solidFill>
              <a:latin typeface="Arial"/>
              <a:ea typeface="Arial"/>
              <a:cs typeface="Arial"/>
              <a:sym typeface="Arial"/>
            </a:endParaRPr>
          </a:p>
          <a:p>
            <a:pPr marL="0" marR="0" lvl="0" indent="0" algn="l" rtl="0">
              <a:lnSpc>
                <a:spcPct val="150000"/>
              </a:lnSpc>
              <a:spcBef>
                <a:spcPts val="0"/>
              </a:spcBef>
              <a:spcAft>
                <a:spcPts val="0"/>
              </a:spcAft>
              <a:buNone/>
            </a:pPr>
            <a:r>
              <a:rPr lang="en-US" sz="1400">
                <a:solidFill>
                  <a:schemeClr val="dk1"/>
                </a:solidFill>
                <a:latin typeface="Arial"/>
                <a:ea typeface="Arial"/>
                <a:cs typeface="Arial"/>
                <a:sym typeface="Arial"/>
              </a:rPr>
              <a:t>	Signed</a:t>
            </a:r>
            <a:endParaRPr/>
          </a:p>
          <a:p>
            <a:pPr marL="0" marR="0" lvl="0" indent="0" algn="l" rtl="0">
              <a:lnSpc>
                <a:spcPct val="150000"/>
              </a:lnSpc>
              <a:spcBef>
                <a:spcPts val="0"/>
              </a:spcBef>
              <a:spcAft>
                <a:spcPts val="0"/>
              </a:spcAft>
              <a:buNone/>
            </a:pPr>
            <a:r>
              <a:rPr lang="en-US" sz="1400" i="1">
                <a:solidFill>
                  <a:schemeClr val="dk1"/>
                </a:solidFill>
                <a:latin typeface="Arial"/>
                <a:ea typeface="Arial"/>
                <a:cs typeface="Arial"/>
                <a:sym typeface="Arial"/>
              </a:rPr>
              <a:t>               Mysterious</a:t>
            </a:r>
            <a:endParaRPr/>
          </a:p>
          <a:p>
            <a:pPr marL="0" marR="0" lvl="0" indent="0" algn="l" rtl="0">
              <a:lnSpc>
                <a:spcPct val="150000"/>
              </a:lnSpc>
              <a:spcBef>
                <a:spcPts val="0"/>
              </a:spcBef>
              <a:spcAft>
                <a:spcPts val="0"/>
              </a:spcAft>
              <a:buNone/>
            </a:pPr>
            <a:r>
              <a:rPr lang="en-US" sz="1100">
                <a:solidFill>
                  <a:schemeClr val="dk1"/>
                </a:solidFill>
                <a:latin typeface="Arial"/>
                <a:ea typeface="Arial"/>
                <a:cs typeface="Arial"/>
                <a:sym typeface="Arial"/>
              </a:rPr>
              <a:t>(An almost school gang leader)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6. Appeal to pity</a:t>
            </a:r>
            <a:endParaRPr sz="2000" b="1">
              <a:solidFill>
                <a:srgbClr val="C00000"/>
              </a:solidFill>
              <a:latin typeface="Bookman Old Style"/>
              <a:ea typeface="Bookman Old Style"/>
              <a:cs typeface="Bookman Old Style"/>
              <a:sym typeface="Bookman Old Style"/>
            </a:endParaRPr>
          </a:p>
        </p:txBody>
      </p:sp>
      <p:sp>
        <p:nvSpPr>
          <p:cNvPr id="272" name="Google Shape;272;p20"/>
          <p:cNvSpPr txBox="1">
            <a:spLocks noGrp="1"/>
          </p:cNvSpPr>
          <p:nvPr>
            <p:ph type="body" idx="4294967295"/>
          </p:nvPr>
        </p:nvSpPr>
        <p:spPr>
          <a:xfrm>
            <a:off x="152400" y="1133475"/>
            <a:ext cx="8991600" cy="56388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rgbClr val="0033CC"/>
              </a:buClr>
              <a:buSzPts val="2000"/>
              <a:buFont typeface="Arial"/>
              <a:buNone/>
            </a:pPr>
            <a:r>
              <a:rPr lang="en-US" sz="2000" b="1">
                <a:solidFill>
                  <a:srgbClr val="0033CC"/>
                </a:solidFill>
              </a:rPr>
              <a:t>Inappropriately appeals to feelings of pity from the listener or reader.</a:t>
            </a:r>
            <a:endParaRPr/>
          </a:p>
          <a:p>
            <a:pPr marL="609600" lvl="0" indent="-609600" algn="l" rtl="0">
              <a:lnSpc>
                <a:spcPct val="150000"/>
              </a:lnSpc>
              <a:spcBef>
                <a:spcPts val="360"/>
              </a:spcBef>
              <a:spcAft>
                <a:spcPts val="0"/>
              </a:spcAft>
              <a:buClr>
                <a:schemeClr val="dk1"/>
              </a:buClr>
              <a:buSzPts val="1800"/>
              <a:buFont typeface="Arial"/>
              <a:buNone/>
            </a:pPr>
            <a:r>
              <a:rPr lang="en-US" sz="1800" b="1"/>
              <a:t>Examples: </a:t>
            </a:r>
            <a:endParaRPr/>
          </a:p>
          <a:p>
            <a:pPr marL="0" lvl="0" indent="0" algn="l" rtl="0">
              <a:lnSpc>
                <a:spcPct val="150000"/>
              </a:lnSpc>
              <a:spcBef>
                <a:spcPts val="400"/>
              </a:spcBef>
              <a:spcAft>
                <a:spcPts val="0"/>
              </a:spcAft>
              <a:buClr>
                <a:schemeClr val="dk1"/>
              </a:buClr>
              <a:buSzPts val="2000"/>
              <a:buFont typeface="Arial"/>
              <a:buNone/>
            </a:pPr>
            <a:r>
              <a:rPr lang="en-US" sz="2000"/>
              <a:t>1.</a:t>
            </a:r>
            <a:r>
              <a:rPr lang="en-US" sz="2000" u="sng"/>
              <a:t> </a:t>
            </a:r>
            <a:endParaRPr/>
          </a:p>
          <a:p>
            <a:pPr marL="609600" lvl="0" indent="-482600" algn="l" rtl="0">
              <a:lnSpc>
                <a:spcPct val="150000"/>
              </a:lnSpc>
              <a:spcBef>
                <a:spcPts val="400"/>
              </a:spcBef>
              <a:spcAft>
                <a:spcPts val="0"/>
              </a:spcAft>
              <a:buClr>
                <a:schemeClr val="dk1"/>
              </a:buClr>
              <a:buSzPts val="2000"/>
              <a:buFont typeface="Arial"/>
              <a:buNone/>
            </a:pPr>
            <a:endParaRPr sz="2000" u="sng"/>
          </a:p>
          <a:p>
            <a:pPr marL="609600" lvl="0" indent="-482600" algn="l" rtl="0">
              <a:lnSpc>
                <a:spcPct val="150000"/>
              </a:lnSpc>
              <a:spcBef>
                <a:spcPts val="400"/>
              </a:spcBef>
              <a:spcAft>
                <a:spcPts val="0"/>
              </a:spcAft>
              <a:buClr>
                <a:schemeClr val="dk1"/>
              </a:buClr>
              <a:buSzPts val="2000"/>
              <a:buFont typeface="Arial"/>
              <a:buNone/>
            </a:pPr>
            <a:endParaRPr sz="2000" u="sng"/>
          </a:p>
          <a:p>
            <a:pPr marL="609600" lvl="0" indent="-482600" algn="l" rtl="0">
              <a:lnSpc>
                <a:spcPct val="150000"/>
              </a:lnSpc>
              <a:spcBef>
                <a:spcPts val="400"/>
              </a:spcBef>
              <a:spcAft>
                <a:spcPts val="0"/>
              </a:spcAft>
              <a:buClr>
                <a:schemeClr val="dk1"/>
              </a:buClr>
              <a:buSzPts val="2000"/>
              <a:buFont typeface="Arial"/>
              <a:buNone/>
            </a:pPr>
            <a:endParaRPr sz="2000" u="sng"/>
          </a:p>
          <a:p>
            <a:pPr marL="0" lvl="0" indent="0" algn="l" rtl="0">
              <a:lnSpc>
                <a:spcPct val="150000"/>
              </a:lnSpc>
              <a:spcBef>
                <a:spcPts val="400"/>
              </a:spcBef>
              <a:spcAft>
                <a:spcPts val="0"/>
              </a:spcAft>
              <a:buClr>
                <a:schemeClr val="dk1"/>
              </a:buClr>
              <a:buSzPts val="2000"/>
              <a:buFont typeface="Arial"/>
              <a:buNone/>
            </a:pPr>
            <a:r>
              <a:rPr lang="en-US" sz="2000"/>
              <a:t>2. </a:t>
            </a:r>
            <a:r>
              <a:rPr lang="en-US" sz="2000" u="sng"/>
              <a:t>Student</a:t>
            </a:r>
            <a:r>
              <a:rPr lang="en-US" sz="2000"/>
              <a:t>: Teacher, I hope you won’t be hard enough to prohibit me from taking the exam because of my frequent absences. I lost all the money my parents gave for one month’s food, and my girlfriend left me for a more handsome man. I was so upset!</a:t>
            </a:r>
            <a:endParaRPr/>
          </a:p>
          <a:p>
            <a:pPr marL="990600" lvl="1" indent="-533400" algn="l" rtl="0">
              <a:lnSpc>
                <a:spcPct val="150000"/>
              </a:lnSpc>
              <a:spcBef>
                <a:spcPts val="360"/>
              </a:spcBef>
              <a:spcAft>
                <a:spcPts val="0"/>
              </a:spcAft>
              <a:buClr>
                <a:schemeClr val="dk1"/>
              </a:buClr>
              <a:buSzPts val="1800"/>
              <a:buFont typeface="Arial"/>
              <a:buNone/>
            </a:pPr>
            <a:r>
              <a:rPr lang="en-US" sz="1800" b="1"/>
              <a:t>  </a:t>
            </a:r>
            <a:endParaRPr/>
          </a:p>
        </p:txBody>
      </p:sp>
      <p:pic>
        <p:nvPicPr>
          <p:cNvPr id="273" name="Google Shape;273;p20"/>
          <p:cNvPicPr preferRelativeResize="0"/>
          <p:nvPr/>
        </p:nvPicPr>
        <p:blipFill rotWithShape="1">
          <a:blip r:embed="rId3">
            <a:alphaModFix/>
          </a:blip>
          <a:srcRect/>
          <a:stretch/>
        </p:blipFill>
        <p:spPr>
          <a:xfrm>
            <a:off x="6096000" y="0"/>
            <a:ext cx="3048000" cy="1223963"/>
          </a:xfrm>
          <a:prstGeom prst="rect">
            <a:avLst/>
          </a:prstGeom>
          <a:noFill/>
          <a:ln>
            <a:noFill/>
          </a:ln>
        </p:spPr>
      </p:pic>
      <p:pic>
        <p:nvPicPr>
          <p:cNvPr id="274" name="Google Shape;274;p20" descr="Should charities use positive or negative empathy appeal in marketing? | by  Sally Peter — Blog | Medium"/>
          <p:cNvPicPr preferRelativeResize="0"/>
          <p:nvPr/>
        </p:nvPicPr>
        <p:blipFill rotWithShape="1">
          <a:blip r:embed="rId4">
            <a:alphaModFix/>
          </a:blip>
          <a:srcRect/>
          <a:stretch/>
        </p:blipFill>
        <p:spPr>
          <a:xfrm>
            <a:off x="3124200" y="1967481"/>
            <a:ext cx="2314575" cy="1981200"/>
          </a:xfrm>
          <a:prstGeom prst="rect">
            <a:avLst/>
          </a:prstGeom>
          <a:noFill/>
          <a:ln>
            <a:noFill/>
          </a:ln>
        </p:spPr>
      </p:pic>
    </p:spTree>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457200" y="76200"/>
            <a:ext cx="8229600" cy="944563"/>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b="1"/>
              <a:t>Overview of logical fallacies</a:t>
            </a:r>
            <a:endParaRPr/>
          </a:p>
        </p:txBody>
      </p:sp>
      <p:sp>
        <p:nvSpPr>
          <p:cNvPr id="113" name="Google Shape;113;p2"/>
          <p:cNvSpPr txBox="1">
            <a:spLocks noGrp="1"/>
          </p:cNvSpPr>
          <p:nvPr>
            <p:ph type="body" idx="1"/>
          </p:nvPr>
        </p:nvSpPr>
        <p:spPr>
          <a:xfrm>
            <a:off x="0" y="1219200"/>
            <a:ext cx="91440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25000"/>
              </a:lnSpc>
              <a:spcBef>
                <a:spcPts val="0"/>
              </a:spcBef>
              <a:spcAft>
                <a:spcPts val="0"/>
              </a:spcAft>
              <a:buClr>
                <a:schemeClr val="dk1"/>
              </a:buClr>
              <a:buSzPts val="2800"/>
              <a:buFont typeface="Arial"/>
              <a:buChar char="•"/>
            </a:pPr>
            <a:r>
              <a:rPr lang="en-US" sz="2800" b="1" dirty="0"/>
              <a:t>Fallacy: </a:t>
            </a:r>
            <a:r>
              <a:rPr lang="en-US" sz="2400" dirty="0"/>
              <a:t>An argument that contains </a:t>
            </a:r>
            <a:r>
              <a:rPr lang="en-US" sz="2400" b="1" u="sng" dirty="0"/>
              <a:t>mistakes in reasoning</a:t>
            </a:r>
            <a:endParaRPr sz="2400" b="1" u="sng" dirty="0"/>
          </a:p>
          <a:p>
            <a:pPr marL="342900" lvl="0" indent="-342900" algn="l" rtl="0">
              <a:lnSpc>
                <a:spcPct val="125000"/>
              </a:lnSpc>
              <a:spcBef>
                <a:spcPts val="480"/>
              </a:spcBef>
              <a:spcAft>
                <a:spcPts val="0"/>
              </a:spcAft>
              <a:buClr>
                <a:schemeClr val="dk1"/>
              </a:buClr>
              <a:buSzPts val="2400"/>
              <a:buFont typeface="Arial"/>
              <a:buChar char="•"/>
            </a:pPr>
            <a:r>
              <a:rPr lang="en-US" sz="2400" dirty="0"/>
              <a:t>Fallacies may be committed intentionally, unintentionally, or for fun (jokes, memes…)</a:t>
            </a:r>
            <a:endParaRPr dirty="0"/>
          </a:p>
          <a:p>
            <a:pPr marL="0" lvl="0" indent="0" algn="l" rtl="0">
              <a:lnSpc>
                <a:spcPct val="125000"/>
              </a:lnSpc>
              <a:spcBef>
                <a:spcPts val="560"/>
              </a:spcBef>
              <a:spcAft>
                <a:spcPts val="0"/>
              </a:spcAft>
              <a:buClr>
                <a:schemeClr val="dk1"/>
              </a:buClr>
              <a:buSzPts val="2800"/>
              <a:buFont typeface="Arial"/>
              <a:buNone/>
            </a:pPr>
            <a:r>
              <a:rPr lang="en-US" sz="2800" b="1" dirty="0"/>
              <a:t>1. Fallacies of relevance</a:t>
            </a:r>
            <a:r>
              <a:rPr lang="en-US" sz="2000" dirty="0"/>
              <a:t> </a:t>
            </a:r>
            <a:r>
              <a:rPr lang="en-US" sz="2800" dirty="0"/>
              <a:t>(Chapter 5)</a:t>
            </a:r>
            <a:endParaRPr dirty="0"/>
          </a:p>
          <a:p>
            <a:pPr marL="742950" lvl="1" indent="-285750" algn="l" rtl="0">
              <a:lnSpc>
                <a:spcPct val="125000"/>
              </a:lnSpc>
              <a:spcBef>
                <a:spcPts val="400"/>
              </a:spcBef>
              <a:spcAft>
                <a:spcPts val="0"/>
              </a:spcAft>
              <a:buClr>
                <a:schemeClr val="dk1"/>
              </a:buClr>
              <a:buSzPts val="2000"/>
              <a:buFont typeface="Arial"/>
              <a:buChar char="–"/>
            </a:pPr>
            <a:r>
              <a:rPr lang="en-US" sz="2000" dirty="0"/>
              <a:t>Mistakes in reasoning because the premises (fact, opinion) are </a:t>
            </a:r>
            <a:r>
              <a:rPr lang="en-US" sz="2000" u="sng" dirty="0"/>
              <a:t>logically irrelevant</a:t>
            </a:r>
            <a:r>
              <a:rPr lang="en-US" sz="2000" dirty="0"/>
              <a:t> to the conclusion (opinion). </a:t>
            </a:r>
            <a:endParaRPr dirty="0"/>
          </a:p>
          <a:p>
            <a:pPr marL="0" lvl="0" indent="0" algn="l" rtl="0">
              <a:lnSpc>
                <a:spcPct val="125000"/>
              </a:lnSpc>
              <a:spcBef>
                <a:spcPts val="560"/>
              </a:spcBef>
              <a:spcAft>
                <a:spcPts val="0"/>
              </a:spcAft>
              <a:buClr>
                <a:schemeClr val="dk1"/>
              </a:buClr>
              <a:buSzPts val="2800"/>
              <a:buFont typeface="Arial"/>
              <a:buNone/>
            </a:pPr>
            <a:r>
              <a:rPr lang="en-US" sz="2800" b="1" dirty="0"/>
              <a:t>2. Fallacies of insufficient evidence </a:t>
            </a:r>
            <a:r>
              <a:rPr lang="en-US" sz="2800" dirty="0"/>
              <a:t>(Chapter 6)</a:t>
            </a:r>
            <a:endParaRPr dirty="0"/>
          </a:p>
          <a:p>
            <a:pPr marL="742950" lvl="1" indent="-285750" algn="l" rtl="0">
              <a:lnSpc>
                <a:spcPct val="125000"/>
              </a:lnSpc>
              <a:spcBef>
                <a:spcPts val="400"/>
              </a:spcBef>
              <a:spcAft>
                <a:spcPts val="0"/>
              </a:spcAft>
              <a:buClr>
                <a:schemeClr val="dk1"/>
              </a:buClr>
              <a:buSzPts val="2000"/>
              <a:buFont typeface="Arial"/>
              <a:buChar char="–"/>
            </a:pPr>
            <a:r>
              <a:rPr lang="en-US" sz="2000" dirty="0"/>
              <a:t>Mistakes in reasoning because the premises, though logically relevant to the conclusion, </a:t>
            </a:r>
            <a:r>
              <a:rPr lang="en-US" sz="2000" u="sng" dirty="0"/>
              <a:t>fail to provide sufficient evidence to support</a:t>
            </a:r>
            <a:r>
              <a:rPr lang="en-US" sz="2000" dirty="0"/>
              <a:t> the conclusion. </a:t>
            </a:r>
            <a:endParaRPr dirty="0"/>
          </a:p>
          <a:p>
            <a:pPr marL="742950" lvl="1" indent="-285750" algn="l" rtl="0">
              <a:lnSpc>
                <a:spcPct val="125000"/>
              </a:lnSpc>
              <a:spcBef>
                <a:spcPts val="400"/>
              </a:spcBef>
              <a:spcAft>
                <a:spcPts val="0"/>
              </a:spcAft>
              <a:buClr>
                <a:schemeClr val="dk1"/>
              </a:buClr>
              <a:buSzPts val="2000"/>
              <a:buFont typeface="Arial"/>
              <a:buNone/>
            </a:pPr>
            <a:r>
              <a:rPr lang="en-US" sz="2000" dirty="0"/>
              <a:t> </a:t>
            </a:r>
            <a:endParaRPr dirty="0"/>
          </a:p>
        </p:txBody>
      </p:sp>
    </p:spTree>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1"/>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6. Appeal to pity</a:t>
            </a:r>
            <a:endParaRPr sz="2000" b="1">
              <a:solidFill>
                <a:srgbClr val="C00000"/>
              </a:solidFill>
              <a:latin typeface="Bookman Old Style"/>
              <a:ea typeface="Bookman Old Style"/>
              <a:cs typeface="Bookman Old Style"/>
              <a:sym typeface="Bookman Old Style"/>
            </a:endParaRPr>
          </a:p>
        </p:txBody>
      </p:sp>
      <p:pic>
        <p:nvPicPr>
          <p:cNvPr id="281" name="Google Shape;281;p21"/>
          <p:cNvPicPr preferRelativeResize="0"/>
          <p:nvPr/>
        </p:nvPicPr>
        <p:blipFill rotWithShape="1">
          <a:blip r:embed="rId3">
            <a:alphaModFix/>
          </a:blip>
          <a:srcRect/>
          <a:stretch/>
        </p:blipFill>
        <p:spPr>
          <a:xfrm>
            <a:off x="5895975" y="0"/>
            <a:ext cx="3248025" cy="1304925"/>
          </a:xfrm>
          <a:prstGeom prst="rect">
            <a:avLst/>
          </a:prstGeom>
          <a:noFill/>
          <a:ln>
            <a:noFill/>
          </a:ln>
        </p:spPr>
      </p:pic>
      <p:pic>
        <p:nvPicPr>
          <p:cNvPr id="282" name="Google Shape;282;p21"/>
          <p:cNvPicPr preferRelativeResize="0"/>
          <p:nvPr/>
        </p:nvPicPr>
        <p:blipFill rotWithShape="1">
          <a:blip r:embed="rId4">
            <a:alphaModFix/>
          </a:blip>
          <a:srcRect/>
          <a:stretch/>
        </p:blipFill>
        <p:spPr>
          <a:xfrm>
            <a:off x="533400" y="4162425"/>
            <a:ext cx="3124200" cy="2343150"/>
          </a:xfrm>
          <a:prstGeom prst="rect">
            <a:avLst/>
          </a:prstGeom>
          <a:noFill/>
          <a:ln>
            <a:noFill/>
          </a:ln>
        </p:spPr>
      </p:pic>
      <p:sp>
        <p:nvSpPr>
          <p:cNvPr id="283" name="Google Shape;283;p21"/>
          <p:cNvSpPr/>
          <p:nvPr/>
        </p:nvSpPr>
        <p:spPr>
          <a:xfrm>
            <a:off x="533400" y="914400"/>
            <a:ext cx="5373688" cy="2819400"/>
          </a:xfrm>
          <a:prstGeom prst="wedgeRectCallout">
            <a:avLst>
              <a:gd name="adj1" fmla="val -20833"/>
              <a:gd name="adj2" fmla="val 625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Chúng tôi cảm nhận sâu sắc về vấn đề đạo đức ngành y, </a:t>
            </a:r>
            <a:r>
              <a:rPr lang="en-US" sz="1800" b="1" u="sng">
                <a:solidFill>
                  <a:schemeClr val="dk1"/>
                </a:solidFill>
                <a:latin typeface="Arial"/>
                <a:ea typeface="Arial"/>
                <a:cs typeface="Arial"/>
                <a:sym typeface="Arial"/>
              </a:rPr>
              <a:t>hy vọng các đại biểu và nhân dân nhìn nhận khoan dung với chúng tôi</a:t>
            </a:r>
            <a:r>
              <a:rPr lang="en-US" sz="1800">
                <a:solidFill>
                  <a:schemeClr val="dk1"/>
                </a:solidFill>
                <a:latin typeface="Arial"/>
                <a:ea typeface="Arial"/>
                <a:cs typeface="Arial"/>
                <a:sym typeface="Arial"/>
              </a:rPr>
              <a:t>. Một năm ngành y khám bệnh cho 121 triệu lượt người, một con số lớn như thế nên không thể tránh khỏi những sơ xuất.” </a:t>
            </a:r>
            <a:r>
              <a:rPr lang="en-US" sz="1800" i="1">
                <a:solidFill>
                  <a:schemeClr val="dk1"/>
                </a:solidFill>
                <a:latin typeface="Arial"/>
                <a:ea typeface="Arial"/>
                <a:cs typeface="Arial"/>
                <a:sym typeface="Arial"/>
              </a:rPr>
              <a:t>(NewsZing, Nov, 2013)</a:t>
            </a:r>
            <a:endParaRPr/>
          </a:p>
        </p:txBody>
      </p:sp>
      <p:sp>
        <p:nvSpPr>
          <p:cNvPr id="284" name="Google Shape;284;p21"/>
          <p:cNvSpPr/>
          <p:nvPr/>
        </p:nvSpPr>
        <p:spPr>
          <a:xfrm>
            <a:off x="4191000" y="3832225"/>
            <a:ext cx="4916488" cy="2819400"/>
          </a:xfrm>
          <a:prstGeom prst="wedgeRectCallout">
            <a:avLst>
              <a:gd name="adj1" fmla="val -59630"/>
              <a:gd name="adj2" fmla="val 10873"/>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None/>
            </a:pPr>
            <a:r>
              <a:rPr lang="en-US" sz="1800">
                <a:solidFill>
                  <a:schemeClr val="dk1"/>
                </a:solidFill>
                <a:latin typeface="Arial"/>
                <a:ea typeface="Arial"/>
                <a:cs typeface="Arial"/>
                <a:sym typeface="Arial"/>
              </a:rPr>
              <a:t>Ex-minister of Health: We well perceive medical ethics. I hope </a:t>
            </a:r>
            <a:r>
              <a:rPr lang="en-US" sz="1800" b="1" u="sng">
                <a:solidFill>
                  <a:schemeClr val="dk1"/>
                </a:solidFill>
                <a:latin typeface="Arial"/>
                <a:ea typeface="Arial"/>
                <a:cs typeface="Arial"/>
                <a:sym typeface="Arial"/>
              </a:rPr>
              <a:t>governmental representatives and people to be tolerant toward us</a:t>
            </a:r>
            <a:r>
              <a:rPr lang="en-US" sz="1800">
                <a:solidFill>
                  <a:schemeClr val="dk1"/>
                </a:solidFill>
                <a:latin typeface="Arial"/>
                <a:ea typeface="Arial"/>
                <a:cs typeface="Arial"/>
                <a:sym typeface="Arial"/>
              </a:rPr>
              <a:t>. Every year, we have to cure as many as 121 million patients, so mistakes are unavoidable.”</a:t>
            </a:r>
            <a:endParaRPr sz="1800">
              <a:solidFill>
                <a:schemeClr val="dk1"/>
              </a:solidFill>
              <a:latin typeface="Arial"/>
              <a:ea typeface="Arial"/>
              <a:cs typeface="Arial"/>
              <a:sym typeface="Arial"/>
            </a:endParaRPr>
          </a:p>
        </p:txBody>
      </p:sp>
      <p:sp>
        <p:nvSpPr>
          <p:cNvPr id="285" name="Google Shape;285;p21"/>
          <p:cNvSpPr/>
          <p:nvPr/>
        </p:nvSpPr>
        <p:spPr>
          <a:xfrm>
            <a:off x="6053138" y="1600200"/>
            <a:ext cx="1390650" cy="457200"/>
          </a:xfrm>
          <a:prstGeom prst="rect">
            <a:avLst/>
          </a:prstGeom>
          <a:noFill/>
          <a:ln>
            <a:noFill/>
          </a:ln>
        </p:spPr>
        <p:txBody>
          <a:bodyPr spcFirstLastPara="1" wrap="square" lIns="91425" tIns="45700" rIns="91425" bIns="45700" anchor="t" anchorCtr="0">
            <a:spAutoFit/>
          </a:bodyPr>
          <a:lstStyle/>
          <a:p>
            <a:pPr marL="609600" marR="0" lvl="0" indent="-609600" algn="l" rtl="0">
              <a:lnSpc>
                <a:spcPct val="15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Example 4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10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2"/>
          <p:cNvSpPr txBox="1">
            <a:spLocks noGrp="1"/>
          </p:cNvSpPr>
          <p:nvPr>
            <p:ph type="body" idx="4294967295"/>
          </p:nvPr>
        </p:nvSpPr>
        <p:spPr>
          <a:xfrm>
            <a:off x="381000" y="1752600"/>
            <a:ext cx="8534400" cy="4724400"/>
          </a:xfrm>
          <a:prstGeom prst="rect">
            <a:avLst/>
          </a:prstGeom>
          <a:noFill/>
          <a:ln>
            <a:noFill/>
          </a:ln>
        </p:spPr>
        <p:txBody>
          <a:bodyPr spcFirstLastPara="1" wrap="square" lIns="91425" tIns="45700" rIns="91425" bIns="45700" anchor="t" anchorCtr="0">
            <a:noAutofit/>
          </a:bodyPr>
          <a:lstStyle/>
          <a:p>
            <a:pPr marL="609600" lvl="0" indent="-609600" algn="ctr" rtl="0">
              <a:lnSpc>
                <a:spcPct val="150000"/>
              </a:lnSpc>
              <a:spcBef>
                <a:spcPts val="0"/>
              </a:spcBef>
              <a:spcAft>
                <a:spcPts val="0"/>
              </a:spcAft>
              <a:buClr>
                <a:schemeClr val="dk1"/>
              </a:buClr>
              <a:buSzPts val="2400"/>
              <a:buFont typeface="Arial"/>
              <a:buNone/>
            </a:pPr>
            <a:r>
              <a:rPr lang="en-US" sz="2400" b="1"/>
              <a:t>Common pattern:</a:t>
            </a:r>
            <a:endParaRPr/>
          </a:p>
          <a:p>
            <a:pPr marL="609600" lvl="0" indent="-609600" algn="l" rtl="0">
              <a:lnSpc>
                <a:spcPct val="150000"/>
              </a:lnSpc>
              <a:spcBef>
                <a:spcPts val="480"/>
              </a:spcBef>
              <a:spcAft>
                <a:spcPts val="0"/>
              </a:spcAft>
              <a:buClr>
                <a:schemeClr val="dk1"/>
              </a:buClr>
              <a:buSzPts val="2400"/>
              <a:buFont typeface="Arial"/>
              <a:buNone/>
            </a:pPr>
            <a:endParaRPr sz="2400" b="1"/>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Everybody (or a majority group) does X.</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Therefore, you should believe in, or do X, too. </a:t>
            </a:r>
            <a:endParaRPr sz="2400" b="1">
              <a:solidFill>
                <a:srgbClr val="0033CC"/>
              </a:solidFill>
              <a:latin typeface="Courier New"/>
              <a:ea typeface="Courier New"/>
              <a:cs typeface="Courier New"/>
              <a:sym typeface="Courier New"/>
            </a:endParaRPr>
          </a:p>
        </p:txBody>
      </p:sp>
      <p:sp>
        <p:nvSpPr>
          <p:cNvPr id="291" name="Google Shape;291;p22"/>
          <p:cNvSpPr/>
          <p:nvPr/>
        </p:nvSpPr>
        <p:spPr>
          <a:xfrm>
            <a:off x="457200" y="228600"/>
            <a:ext cx="82296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7. Bandwagon argument</a:t>
            </a:r>
            <a:br>
              <a:rPr lang="en-US" sz="3200" b="1">
                <a:solidFill>
                  <a:srgbClr val="C00000"/>
                </a:solidFill>
                <a:latin typeface="Bookman Old Style"/>
                <a:ea typeface="Bookman Old Style"/>
                <a:cs typeface="Bookman Old Style"/>
                <a:sym typeface="Bookman Old Style"/>
              </a:rPr>
            </a:br>
            <a:r>
              <a:rPr lang="en-US" sz="3200" b="1">
                <a:solidFill>
                  <a:srgbClr val="C00000"/>
                </a:solidFill>
                <a:latin typeface="Bookman Old Style"/>
                <a:ea typeface="Bookman Old Style"/>
                <a:cs typeface="Bookman Old Style"/>
                <a:sym typeface="Bookman Old Style"/>
              </a:rPr>
              <a:t>    (Appeal to popularity)</a:t>
            </a:r>
            <a:endParaRPr sz="2000" b="1">
              <a:solidFill>
                <a:srgbClr val="C00000"/>
              </a:solidFill>
              <a:latin typeface="Bookman Old Style"/>
              <a:ea typeface="Bookman Old Style"/>
              <a:cs typeface="Bookman Old Style"/>
              <a:sym typeface="Bookman Old Style"/>
            </a:endParaRPr>
          </a:p>
        </p:txBody>
      </p:sp>
      <p:pic>
        <p:nvPicPr>
          <p:cNvPr id="292" name="Google Shape;292;p22" descr="Jump on the bandwagon"/>
          <p:cNvPicPr preferRelativeResize="0"/>
          <p:nvPr/>
        </p:nvPicPr>
        <p:blipFill rotWithShape="1">
          <a:blip r:embed="rId3">
            <a:alphaModFix/>
          </a:blip>
          <a:srcRect/>
          <a:stretch/>
        </p:blipFill>
        <p:spPr>
          <a:xfrm>
            <a:off x="6578600" y="0"/>
            <a:ext cx="2565400" cy="1684338"/>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Effect transition="in" filter="fade">
                                      <p:cBhvr>
                                        <p:cTn id="7" dur="500"/>
                                        <p:tgtEl>
                                          <p:spTgt spid="2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0">
                                            <p:txEl>
                                              <p:pRg st="1" end="1"/>
                                            </p:txEl>
                                          </p:spTgt>
                                        </p:tgtEl>
                                        <p:attrNameLst>
                                          <p:attrName>style.visibility</p:attrName>
                                        </p:attrNameLst>
                                      </p:cBhvr>
                                      <p:to>
                                        <p:strVal val="visible"/>
                                      </p:to>
                                    </p:set>
                                    <p:animEffect transition="in" filter="fade">
                                      <p:cBhvr>
                                        <p:cTn id="12" dur="500"/>
                                        <p:tgtEl>
                                          <p:spTgt spid="2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0">
                                            <p:txEl>
                                              <p:pRg st="2" end="2"/>
                                            </p:txEl>
                                          </p:spTgt>
                                        </p:tgtEl>
                                        <p:attrNameLst>
                                          <p:attrName>style.visibility</p:attrName>
                                        </p:attrNameLst>
                                      </p:cBhvr>
                                      <p:to>
                                        <p:strVal val="visible"/>
                                      </p:to>
                                    </p:set>
                                    <p:animEffect transition="in" filter="fade">
                                      <p:cBhvr>
                                        <p:cTn id="17" dur="500"/>
                                        <p:tgtEl>
                                          <p:spTgt spid="2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0">
                                            <p:txEl>
                                              <p:pRg st="3" end="3"/>
                                            </p:txEl>
                                          </p:spTgt>
                                        </p:tgtEl>
                                        <p:attrNameLst>
                                          <p:attrName>style.visibility</p:attrName>
                                        </p:attrNameLst>
                                      </p:cBhvr>
                                      <p:to>
                                        <p:strVal val="visible"/>
                                      </p:to>
                                    </p:set>
                                    <p:animEffect transition="in" filter="fade">
                                      <p:cBhvr>
                                        <p:cTn id="22" dur="500"/>
                                        <p:tgtEl>
                                          <p:spTgt spid="29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3"/>
          <p:cNvSpPr txBox="1">
            <a:spLocks noGrp="1"/>
          </p:cNvSpPr>
          <p:nvPr>
            <p:ph type="title" idx="4294967295"/>
          </p:nvPr>
        </p:nvSpPr>
        <p:spPr>
          <a:xfrm>
            <a:off x="457200" y="22860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7. Bandwagon argument</a:t>
            </a:r>
            <a:br>
              <a:rPr lang="en-US" sz="3200" b="1">
                <a:solidFill>
                  <a:srgbClr val="C00000"/>
                </a:solidFill>
                <a:latin typeface="Bookman Old Style"/>
                <a:ea typeface="Bookman Old Style"/>
                <a:cs typeface="Bookman Old Style"/>
                <a:sym typeface="Bookman Old Style"/>
              </a:rPr>
            </a:br>
            <a:r>
              <a:rPr lang="en-US" sz="3200" b="1">
                <a:solidFill>
                  <a:srgbClr val="C00000"/>
                </a:solidFill>
                <a:latin typeface="Bookman Old Style"/>
                <a:ea typeface="Bookman Old Style"/>
                <a:cs typeface="Bookman Old Style"/>
                <a:sym typeface="Bookman Old Style"/>
              </a:rPr>
              <a:t>    (Appeal to popularity)</a:t>
            </a:r>
            <a:endParaRPr sz="2000" b="1">
              <a:solidFill>
                <a:srgbClr val="C00000"/>
              </a:solidFill>
              <a:latin typeface="Bookman Old Style"/>
              <a:ea typeface="Bookman Old Style"/>
              <a:cs typeface="Bookman Old Style"/>
              <a:sym typeface="Bookman Old Style"/>
            </a:endParaRPr>
          </a:p>
        </p:txBody>
      </p:sp>
      <p:sp>
        <p:nvSpPr>
          <p:cNvPr id="298" name="Google Shape;298;p23"/>
          <p:cNvSpPr txBox="1">
            <a:spLocks noGrp="1"/>
          </p:cNvSpPr>
          <p:nvPr>
            <p:ph type="body" idx="4294967295"/>
          </p:nvPr>
        </p:nvSpPr>
        <p:spPr>
          <a:xfrm>
            <a:off x="152400" y="1524000"/>
            <a:ext cx="8991600" cy="55626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rgbClr val="0033CC"/>
              </a:buClr>
              <a:buSzPts val="2400"/>
              <a:buFont typeface="Arial"/>
              <a:buNone/>
            </a:pPr>
            <a:r>
              <a:rPr lang="en-US" sz="2400" b="1" dirty="0">
                <a:solidFill>
                  <a:srgbClr val="0033CC"/>
                </a:solidFill>
              </a:rPr>
              <a:t>Makes a claim due to arguer’s desire to be popular or valued rather than appealing to logically relevant evidence.</a:t>
            </a:r>
            <a:endParaRPr dirty="0"/>
          </a:p>
          <a:p>
            <a:pPr marL="609600" lvl="0" indent="-609600" algn="l" rtl="0">
              <a:lnSpc>
                <a:spcPct val="150000"/>
              </a:lnSpc>
              <a:spcBef>
                <a:spcPts val="480"/>
              </a:spcBef>
              <a:spcAft>
                <a:spcPts val="0"/>
              </a:spcAft>
              <a:buClr>
                <a:schemeClr val="dk1"/>
              </a:buClr>
              <a:buSzPts val="2400"/>
              <a:buFont typeface="Arial"/>
              <a:buNone/>
            </a:pPr>
            <a:r>
              <a:rPr lang="en-US" sz="2400" b="1" dirty="0"/>
              <a:t>Examples: </a:t>
            </a:r>
            <a:endParaRPr dirty="0"/>
          </a:p>
          <a:p>
            <a:pPr marL="609600" lvl="0" indent="-609600" algn="l" rtl="0">
              <a:lnSpc>
                <a:spcPct val="150000"/>
              </a:lnSpc>
              <a:spcBef>
                <a:spcPts val="480"/>
              </a:spcBef>
              <a:spcAft>
                <a:spcPts val="0"/>
              </a:spcAft>
              <a:buClr>
                <a:schemeClr val="dk1"/>
              </a:buClr>
              <a:buSzPts val="2400"/>
              <a:buFont typeface="Arial"/>
              <a:buAutoNum type="arabicPeriod"/>
            </a:pPr>
            <a:r>
              <a:rPr lang="en-US" sz="2400" u="sng" dirty="0"/>
              <a:t>Student</a:t>
            </a:r>
            <a:r>
              <a:rPr lang="en-US" sz="2400" dirty="0"/>
              <a:t>: Look at those trendy students with dyed hair and nose rings! You must change your style right away!     </a:t>
            </a:r>
            <a:endParaRPr dirty="0"/>
          </a:p>
          <a:p>
            <a:pPr marL="609600" lvl="0" indent="-609600" algn="l" rtl="0">
              <a:lnSpc>
                <a:spcPct val="150000"/>
              </a:lnSpc>
              <a:spcBef>
                <a:spcPts val="480"/>
              </a:spcBef>
              <a:spcAft>
                <a:spcPts val="0"/>
              </a:spcAft>
              <a:buClr>
                <a:schemeClr val="dk1"/>
              </a:buClr>
              <a:buSzPts val="2400"/>
              <a:buFont typeface="Arial"/>
              <a:buAutoNum type="arabicPeriod"/>
            </a:pPr>
            <a:r>
              <a:rPr lang="en-US" sz="2400" u="sng" dirty="0"/>
              <a:t>A’s friend</a:t>
            </a:r>
            <a:r>
              <a:rPr lang="en-US" sz="2400" dirty="0"/>
              <a:t>: I can’t believe you are doing homework on Saturday night while many others are partying! Go out and enjoy yourself! </a:t>
            </a:r>
            <a:endParaRPr dirty="0"/>
          </a:p>
        </p:txBody>
      </p:sp>
      <p:pic>
        <p:nvPicPr>
          <p:cNvPr id="299" name="Google Shape;299;p23" descr="Jump on the bandwagon"/>
          <p:cNvPicPr preferRelativeResize="0"/>
          <p:nvPr/>
        </p:nvPicPr>
        <p:blipFill rotWithShape="1">
          <a:blip r:embed="rId3">
            <a:alphaModFix/>
          </a:blip>
          <a:srcRect/>
          <a:stretch/>
        </p:blipFill>
        <p:spPr>
          <a:xfrm>
            <a:off x="6578600" y="0"/>
            <a:ext cx="2565400" cy="1684338"/>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
                                            <p:txEl>
                                              <p:pRg st="0" end="0"/>
                                            </p:txEl>
                                          </p:spTgt>
                                        </p:tgtEl>
                                        <p:attrNameLst>
                                          <p:attrName>style.visibility</p:attrName>
                                        </p:attrNameLst>
                                      </p:cBhvr>
                                      <p:to>
                                        <p:strVal val="visible"/>
                                      </p:to>
                                    </p:set>
                                    <p:animEffect transition="in" filter="fade">
                                      <p:cBhvr>
                                        <p:cTn id="12" dur="500"/>
                                        <p:tgtEl>
                                          <p:spTgt spid="2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
                                            <p:txEl>
                                              <p:pRg st="1" end="1"/>
                                            </p:txEl>
                                          </p:spTgt>
                                        </p:tgtEl>
                                        <p:attrNameLst>
                                          <p:attrName>style.visibility</p:attrName>
                                        </p:attrNameLst>
                                      </p:cBhvr>
                                      <p:to>
                                        <p:strVal val="visible"/>
                                      </p:to>
                                    </p:set>
                                    <p:animEffect transition="in" filter="fade">
                                      <p:cBhvr>
                                        <p:cTn id="17" dur="500"/>
                                        <p:tgtEl>
                                          <p:spTgt spid="29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8">
                                            <p:txEl>
                                              <p:pRg st="2" end="2"/>
                                            </p:txEl>
                                          </p:spTgt>
                                        </p:tgtEl>
                                        <p:attrNameLst>
                                          <p:attrName>style.visibility</p:attrName>
                                        </p:attrNameLst>
                                      </p:cBhvr>
                                      <p:to>
                                        <p:strVal val="visible"/>
                                      </p:to>
                                    </p:set>
                                    <p:animEffect transition="in" filter="fade">
                                      <p:cBhvr>
                                        <p:cTn id="22" dur="500"/>
                                        <p:tgtEl>
                                          <p:spTgt spid="29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xEl>
                                              <p:pRg st="3" end="3"/>
                                            </p:txEl>
                                          </p:spTgt>
                                        </p:tgtEl>
                                        <p:attrNameLst>
                                          <p:attrName>style.visibility</p:attrName>
                                        </p:attrNameLst>
                                      </p:cBhvr>
                                      <p:to>
                                        <p:strVal val="visible"/>
                                      </p:to>
                                    </p:set>
                                    <p:animEffect transition="in" filter="fade">
                                      <p:cBhvr>
                                        <p:cTn id="27" dur="500"/>
                                        <p:tgtEl>
                                          <p:spTgt spid="2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4"/>
          <p:cNvSpPr txBox="1">
            <a:spLocks noGrp="1"/>
          </p:cNvSpPr>
          <p:nvPr>
            <p:ph type="title" idx="4294967295"/>
          </p:nvPr>
        </p:nvSpPr>
        <p:spPr>
          <a:xfrm>
            <a:off x="457200" y="228600"/>
            <a:ext cx="8229600" cy="838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200" b="1">
                <a:solidFill>
                  <a:srgbClr val="C00000"/>
                </a:solidFill>
                <a:latin typeface="Bookman Old Style"/>
                <a:ea typeface="Bookman Old Style"/>
                <a:cs typeface="Bookman Old Style"/>
                <a:sym typeface="Bookman Old Style"/>
              </a:rPr>
              <a:t>7. Bandwagon argument</a:t>
            </a:r>
            <a:br>
              <a:rPr lang="en-US" sz="3200" b="1">
                <a:solidFill>
                  <a:srgbClr val="C00000"/>
                </a:solidFill>
                <a:latin typeface="Bookman Old Style"/>
                <a:ea typeface="Bookman Old Style"/>
                <a:cs typeface="Bookman Old Style"/>
                <a:sym typeface="Bookman Old Style"/>
              </a:rPr>
            </a:br>
            <a:r>
              <a:rPr lang="en-US" sz="3200" b="1">
                <a:solidFill>
                  <a:srgbClr val="C00000"/>
                </a:solidFill>
                <a:latin typeface="Bookman Old Style"/>
                <a:ea typeface="Bookman Old Style"/>
                <a:cs typeface="Bookman Old Style"/>
                <a:sym typeface="Bookman Old Style"/>
              </a:rPr>
              <a:t>    (Appeal to popularity)</a:t>
            </a:r>
            <a:endParaRPr sz="2000" b="1">
              <a:solidFill>
                <a:srgbClr val="C00000"/>
              </a:solidFill>
              <a:latin typeface="Bookman Old Style"/>
              <a:ea typeface="Bookman Old Style"/>
              <a:cs typeface="Bookman Old Style"/>
              <a:sym typeface="Bookman Old Style"/>
            </a:endParaRPr>
          </a:p>
        </p:txBody>
      </p:sp>
      <p:pic>
        <p:nvPicPr>
          <p:cNvPr id="306" name="Google Shape;306;p24"/>
          <p:cNvPicPr preferRelativeResize="0"/>
          <p:nvPr/>
        </p:nvPicPr>
        <p:blipFill rotWithShape="1">
          <a:blip r:embed="rId3">
            <a:alphaModFix/>
          </a:blip>
          <a:srcRect/>
          <a:stretch/>
        </p:blipFill>
        <p:spPr>
          <a:xfrm>
            <a:off x="1143000" y="1600200"/>
            <a:ext cx="6858000" cy="5143500"/>
          </a:xfrm>
          <a:prstGeom prst="rect">
            <a:avLst/>
          </a:prstGeom>
          <a:noFill/>
          <a:ln>
            <a:noFill/>
          </a:ln>
        </p:spPr>
      </p:pic>
      <p:sp>
        <p:nvSpPr>
          <p:cNvPr id="307" name="Google Shape;307;p24"/>
          <p:cNvSpPr/>
          <p:nvPr/>
        </p:nvSpPr>
        <p:spPr>
          <a:xfrm>
            <a:off x="228600" y="1371600"/>
            <a:ext cx="1390650" cy="457200"/>
          </a:xfrm>
          <a:prstGeom prst="rect">
            <a:avLst/>
          </a:prstGeom>
          <a:noFill/>
          <a:ln>
            <a:noFill/>
          </a:ln>
        </p:spPr>
        <p:txBody>
          <a:bodyPr spcFirstLastPara="1" wrap="square" lIns="91425" tIns="45700" rIns="91425" bIns="45700" anchor="t" anchorCtr="0">
            <a:spAutoFit/>
          </a:bodyPr>
          <a:lstStyle/>
          <a:p>
            <a:pPr marL="609600" marR="0" lvl="0" indent="-609600" algn="l" rtl="0">
              <a:lnSpc>
                <a:spcPct val="15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Example 3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5"/>
          <p:cNvSpPr txBox="1">
            <a:spLocks noGrp="1"/>
          </p:cNvSpPr>
          <p:nvPr>
            <p:ph type="title" idx="4294967295"/>
          </p:nvPr>
        </p:nvSpPr>
        <p:spPr>
          <a:xfrm>
            <a:off x="457200" y="228600"/>
            <a:ext cx="82296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7. Bandwagon argument</a:t>
            </a:r>
            <a:br>
              <a:rPr lang="en-US" sz="3200" b="1">
                <a:solidFill>
                  <a:srgbClr val="C00000"/>
                </a:solidFill>
                <a:latin typeface="Bookman Old Style"/>
                <a:ea typeface="Bookman Old Style"/>
                <a:cs typeface="Bookman Old Style"/>
                <a:sym typeface="Bookman Old Style"/>
              </a:rPr>
            </a:br>
            <a:r>
              <a:rPr lang="en-US" sz="3200" b="1">
                <a:solidFill>
                  <a:srgbClr val="C00000"/>
                </a:solidFill>
                <a:latin typeface="Bookman Old Style"/>
                <a:ea typeface="Bookman Old Style"/>
                <a:cs typeface="Bookman Old Style"/>
                <a:sym typeface="Bookman Old Style"/>
              </a:rPr>
              <a:t>    (Appeal to popularity)</a:t>
            </a:r>
            <a:endParaRPr sz="2000" b="1">
              <a:solidFill>
                <a:srgbClr val="C00000"/>
              </a:solidFill>
              <a:latin typeface="Bookman Old Style"/>
              <a:ea typeface="Bookman Old Style"/>
              <a:cs typeface="Bookman Old Style"/>
              <a:sym typeface="Bookman Old Style"/>
            </a:endParaRPr>
          </a:p>
        </p:txBody>
      </p:sp>
      <p:pic>
        <p:nvPicPr>
          <p:cNvPr id="314" name="Google Shape;314;p25" descr="http://media.tinngan.vn:6060/archive/images/2013/12/07/151908_hoibiawap_320.jpg"/>
          <p:cNvPicPr preferRelativeResize="0"/>
          <p:nvPr/>
        </p:nvPicPr>
        <p:blipFill rotWithShape="1">
          <a:blip r:embed="rId3">
            <a:alphaModFix/>
          </a:blip>
          <a:srcRect/>
          <a:stretch/>
        </p:blipFill>
        <p:spPr>
          <a:xfrm>
            <a:off x="6438900" y="1328738"/>
            <a:ext cx="2590800" cy="2584450"/>
          </a:xfrm>
          <a:prstGeom prst="rect">
            <a:avLst/>
          </a:prstGeom>
          <a:noFill/>
          <a:ln>
            <a:noFill/>
          </a:ln>
        </p:spPr>
      </p:pic>
      <p:sp>
        <p:nvSpPr>
          <p:cNvPr id="315" name="Google Shape;315;p25"/>
          <p:cNvSpPr/>
          <p:nvPr/>
        </p:nvSpPr>
        <p:spPr>
          <a:xfrm>
            <a:off x="76200" y="1447800"/>
            <a:ext cx="6248400" cy="11318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2400"/>
              <a:buFont typeface="Arial"/>
              <a:buNone/>
            </a:pPr>
            <a:r>
              <a:rPr lang="en-US" sz="2400" b="1">
                <a:solidFill>
                  <a:schemeClr val="dk1"/>
                </a:solidFill>
                <a:latin typeface="Arial"/>
                <a:ea typeface="Arial"/>
                <a:cs typeface="Arial"/>
                <a:sym typeface="Arial"/>
              </a:rPr>
              <a:t>Looter 1</a:t>
            </a:r>
            <a:r>
              <a:rPr lang="en-US" sz="2400">
                <a:solidFill>
                  <a:schemeClr val="dk1"/>
                </a:solidFill>
                <a:latin typeface="Arial"/>
                <a:ea typeface="Arial"/>
                <a:cs typeface="Arial"/>
                <a:sym typeface="Arial"/>
              </a:rPr>
              <a:t>: I saw the beer cans ‘un-possessed’, so </a:t>
            </a:r>
            <a:r>
              <a:rPr lang="en-US" sz="2400">
                <a:solidFill>
                  <a:srgbClr val="C00000"/>
                </a:solidFill>
                <a:latin typeface="Arial"/>
                <a:ea typeface="Arial"/>
                <a:cs typeface="Arial"/>
                <a:sym typeface="Arial"/>
              </a:rPr>
              <a:t>I looted some like others. </a:t>
            </a:r>
            <a:endParaRPr/>
          </a:p>
        </p:txBody>
      </p:sp>
      <p:sp>
        <p:nvSpPr>
          <p:cNvPr id="316" name="Google Shape;316;p25"/>
          <p:cNvSpPr/>
          <p:nvPr/>
        </p:nvSpPr>
        <p:spPr>
          <a:xfrm>
            <a:off x="79375" y="2971800"/>
            <a:ext cx="6016625" cy="16859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2400"/>
              <a:buFont typeface="Arial"/>
              <a:buNone/>
            </a:pPr>
            <a:r>
              <a:rPr lang="en-US" sz="2400" b="1">
                <a:solidFill>
                  <a:schemeClr val="dk1"/>
                </a:solidFill>
                <a:latin typeface="Arial"/>
                <a:ea typeface="Arial"/>
                <a:cs typeface="Arial"/>
                <a:sym typeface="Arial"/>
              </a:rPr>
              <a:t>Looter 2: </a:t>
            </a:r>
            <a:r>
              <a:rPr lang="en-US" sz="2400" i="1">
                <a:solidFill>
                  <a:schemeClr val="dk1"/>
                </a:solidFill>
                <a:latin typeface="Arial"/>
                <a:ea typeface="Arial"/>
                <a:cs typeface="Arial"/>
                <a:sym typeface="Arial"/>
              </a:rPr>
              <a:t>“</a:t>
            </a:r>
            <a:r>
              <a:rPr lang="en-US" sz="2400">
                <a:solidFill>
                  <a:srgbClr val="C00000"/>
                </a:solidFill>
                <a:latin typeface="Arial"/>
                <a:ea typeface="Arial"/>
                <a:cs typeface="Arial"/>
                <a:sym typeface="Arial"/>
              </a:rPr>
              <a:t>Actually, I picked up the beer with the </a:t>
            </a:r>
            <a:r>
              <a:rPr lang="en-US" sz="2400" u="sng">
                <a:solidFill>
                  <a:srgbClr val="C00000"/>
                </a:solidFill>
                <a:latin typeface="Arial"/>
                <a:ea typeface="Arial"/>
                <a:cs typeface="Arial"/>
                <a:sym typeface="Arial"/>
              </a:rPr>
              <a:t>crowd psychology</a:t>
            </a:r>
            <a:r>
              <a:rPr lang="en-US" sz="2400">
                <a:solidFill>
                  <a:srgbClr val="C00000"/>
                </a:solidFill>
                <a:latin typeface="Arial"/>
                <a:ea typeface="Arial"/>
                <a:cs typeface="Arial"/>
                <a:sym typeface="Arial"/>
              </a:rPr>
              <a:t>, not thinking that I was looting</a:t>
            </a:r>
            <a:r>
              <a:rPr lang="en-US"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
        <p:nvSpPr>
          <p:cNvPr id="317" name="Google Shape;317;p25"/>
          <p:cNvSpPr txBox="1"/>
          <p:nvPr/>
        </p:nvSpPr>
        <p:spPr>
          <a:xfrm>
            <a:off x="6781800" y="3983038"/>
            <a:ext cx="1905000"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Beer looting in Đồng Nai, 2014</a:t>
            </a:r>
            <a:endParaRPr/>
          </a:p>
        </p:txBody>
      </p:sp>
      <p:sp>
        <p:nvSpPr>
          <p:cNvPr id="318" name="Google Shape;318;p25"/>
          <p:cNvSpPr/>
          <p:nvPr/>
        </p:nvSpPr>
        <p:spPr>
          <a:xfrm>
            <a:off x="190500" y="5183188"/>
            <a:ext cx="8839200"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dirty="0">
                <a:solidFill>
                  <a:srgbClr val="000000"/>
                </a:solidFill>
                <a:latin typeface="Arial"/>
                <a:ea typeface="Arial"/>
                <a:cs typeface="Arial"/>
                <a:sym typeface="Arial"/>
              </a:rPr>
              <a:t> 1. </a:t>
            </a:r>
            <a:r>
              <a:rPr lang="en-US" sz="2000" dirty="0" err="1">
                <a:solidFill>
                  <a:srgbClr val="000000"/>
                </a:solidFill>
                <a:latin typeface="Arial"/>
                <a:ea typeface="Arial"/>
                <a:cs typeface="Arial"/>
                <a:sym typeface="Arial"/>
              </a:rPr>
              <a:t>Lúc</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ấy</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tôi</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thấy</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bia</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vô</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chủ</a:t>
            </a:r>
            <a:r>
              <a:rPr lang="en-US" sz="2000" dirty="0">
                <a:solidFill>
                  <a:srgbClr val="000000"/>
                </a:solidFill>
                <a:latin typeface="Arial"/>
                <a:ea typeface="Arial"/>
                <a:cs typeface="Arial"/>
                <a:sym typeface="Arial"/>
              </a:rPr>
              <a:t>”, </a:t>
            </a:r>
            <a:r>
              <a:rPr lang="en-US" sz="2000" b="1" dirty="0" err="1">
                <a:solidFill>
                  <a:srgbClr val="C00000"/>
                </a:solidFill>
                <a:latin typeface="Arial"/>
                <a:ea typeface="Arial"/>
                <a:cs typeface="Arial"/>
                <a:sym typeface="Arial"/>
              </a:rPr>
              <a:t>nhiều</a:t>
            </a:r>
            <a:r>
              <a:rPr lang="en-US" sz="2000" b="1" dirty="0">
                <a:solidFill>
                  <a:srgbClr val="C00000"/>
                </a:solidFill>
                <a:latin typeface="Arial"/>
                <a:ea typeface="Arial"/>
                <a:cs typeface="Arial"/>
                <a:sym typeface="Arial"/>
              </a:rPr>
              <a:t> </a:t>
            </a:r>
            <a:r>
              <a:rPr lang="en-US" sz="2000" b="1" dirty="0" err="1">
                <a:solidFill>
                  <a:srgbClr val="C00000"/>
                </a:solidFill>
                <a:latin typeface="Arial"/>
                <a:ea typeface="Arial"/>
                <a:cs typeface="Arial"/>
                <a:sym typeface="Arial"/>
              </a:rPr>
              <a:t>người</a:t>
            </a:r>
            <a:r>
              <a:rPr lang="en-US" sz="2000" b="1" dirty="0">
                <a:solidFill>
                  <a:srgbClr val="C00000"/>
                </a:solidFill>
                <a:latin typeface="Arial"/>
                <a:ea typeface="Arial"/>
                <a:cs typeface="Arial"/>
                <a:sym typeface="Arial"/>
              </a:rPr>
              <a:t> </a:t>
            </a:r>
            <a:r>
              <a:rPr lang="en-US" sz="2000" b="1" dirty="0" err="1">
                <a:solidFill>
                  <a:srgbClr val="C00000"/>
                </a:solidFill>
                <a:latin typeface="Arial"/>
                <a:ea typeface="Arial"/>
                <a:cs typeface="Arial"/>
                <a:sym typeface="Arial"/>
              </a:rPr>
              <a:t>lấy</a:t>
            </a:r>
            <a:r>
              <a:rPr lang="en-US" sz="2000" b="1"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nên</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cũng</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vô</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tư</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làm</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theo</a:t>
            </a:r>
            <a:r>
              <a:rPr lang="en-US" sz="2000" dirty="0" err="1">
                <a:solidFill>
                  <a:srgbClr val="000000"/>
                </a:solidFill>
                <a:latin typeface="Arial"/>
                <a:ea typeface="Arial"/>
                <a:cs typeface="Arial"/>
                <a:sym typeface="Arial"/>
              </a:rPr>
              <a:t>.</a:t>
            </a:r>
            <a:r>
              <a:rPr lang="en-US" sz="2000" dirty="0">
                <a:solidFill>
                  <a:srgbClr val="000000"/>
                </a:solidFill>
                <a:latin typeface="Arial"/>
                <a:ea typeface="Arial"/>
                <a:cs typeface="Arial"/>
                <a:sym typeface="Arial"/>
              </a:rPr>
              <a:t> </a:t>
            </a:r>
            <a:endParaRPr dirty="0"/>
          </a:p>
        </p:txBody>
      </p:sp>
      <p:sp>
        <p:nvSpPr>
          <p:cNvPr id="319" name="Google Shape;319;p25"/>
          <p:cNvSpPr/>
          <p:nvPr/>
        </p:nvSpPr>
        <p:spPr>
          <a:xfrm>
            <a:off x="381000" y="5867400"/>
            <a:ext cx="8424863"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dirty="0">
                <a:solidFill>
                  <a:srgbClr val="000000"/>
                </a:solidFill>
                <a:latin typeface="Arial"/>
                <a:ea typeface="Arial"/>
                <a:cs typeface="Arial"/>
                <a:sym typeface="Arial"/>
              </a:rPr>
              <a:t>2. </a:t>
            </a:r>
            <a:r>
              <a:rPr lang="en-US" sz="2000" dirty="0" err="1">
                <a:solidFill>
                  <a:srgbClr val="000000"/>
                </a:solidFill>
                <a:latin typeface="Arial"/>
                <a:ea typeface="Arial"/>
                <a:cs typeface="Arial"/>
                <a:sym typeface="Arial"/>
              </a:rPr>
              <a:t>Thực</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sự</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tôi</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nhặt</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bia</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với</a:t>
            </a:r>
            <a:r>
              <a:rPr lang="en-US" sz="2000" dirty="0">
                <a:solidFill>
                  <a:srgbClr val="000000"/>
                </a:solidFill>
                <a:latin typeface="Arial"/>
                <a:ea typeface="Arial"/>
                <a:cs typeface="Arial"/>
                <a:sym typeface="Arial"/>
              </a:rPr>
              <a:t> </a:t>
            </a:r>
            <a:r>
              <a:rPr lang="en-US" sz="2000" dirty="0" err="1">
                <a:solidFill>
                  <a:srgbClr val="C00000"/>
                </a:solidFill>
                <a:latin typeface="Arial"/>
                <a:ea typeface="Arial"/>
                <a:cs typeface="Arial"/>
                <a:sym typeface="Arial"/>
              </a:rPr>
              <a:t>tâm</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lý</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đám</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đông</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chứ</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không</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nghĩ</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mình</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đang</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hôi</a:t>
            </a:r>
            <a:r>
              <a:rPr lang="en-US" sz="2000" dirty="0">
                <a:solidFill>
                  <a:srgbClr val="C00000"/>
                </a:solidFill>
                <a:latin typeface="Arial"/>
                <a:ea typeface="Arial"/>
                <a:cs typeface="Arial"/>
                <a:sym typeface="Arial"/>
              </a:rPr>
              <a:t> </a:t>
            </a:r>
            <a:r>
              <a:rPr lang="en-US" sz="2000" dirty="0" err="1">
                <a:solidFill>
                  <a:srgbClr val="C00000"/>
                </a:solidFill>
                <a:latin typeface="Arial"/>
                <a:ea typeface="Arial"/>
                <a:cs typeface="Arial"/>
                <a:sym typeface="Arial"/>
              </a:rPr>
              <a:t>của</a:t>
            </a:r>
            <a:r>
              <a:rPr lang="en-US" sz="2000" dirty="0">
                <a:solidFill>
                  <a:schemeClr val="dk1"/>
                </a:solidFill>
                <a:latin typeface="Arial"/>
                <a:ea typeface="Arial"/>
                <a:cs typeface="Arial"/>
                <a:sym typeface="Arial"/>
              </a:rPr>
              <a:t>.) </a:t>
            </a:r>
            <a:endParaRPr sz="2000" dirty="0">
              <a:solidFill>
                <a:schemeClr val="dk1"/>
              </a:solidFill>
              <a:latin typeface="Arial"/>
              <a:ea typeface="Arial"/>
              <a:cs typeface="Arial"/>
              <a:sym typeface="Arial"/>
            </a:endParaRPr>
          </a:p>
        </p:txBody>
      </p:sp>
      <p:sp>
        <p:nvSpPr>
          <p:cNvPr id="320" name="Google Shape;320;p25"/>
          <p:cNvSpPr/>
          <p:nvPr/>
        </p:nvSpPr>
        <p:spPr>
          <a:xfrm>
            <a:off x="190500" y="990600"/>
            <a:ext cx="1390124" cy="456535"/>
          </a:xfrm>
          <a:prstGeom prst="rect">
            <a:avLst/>
          </a:prstGeom>
          <a:noFill/>
          <a:ln>
            <a:noFill/>
          </a:ln>
        </p:spPr>
        <p:txBody>
          <a:bodyPr spcFirstLastPara="1" wrap="square" lIns="91425" tIns="45700" rIns="91425" bIns="45700" anchor="t" anchorCtr="0">
            <a:spAutoFit/>
          </a:bodyPr>
          <a:lstStyle/>
          <a:p>
            <a:pPr marL="609600" marR="0" lvl="0" indent="-609600" algn="l" rtl="0">
              <a:lnSpc>
                <a:spcPct val="150000"/>
              </a:lnSpc>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Example 4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6"/>
          <p:cNvSpPr txBox="1">
            <a:spLocks noGrp="1"/>
          </p:cNvSpPr>
          <p:nvPr>
            <p:ph type="body" idx="4294967295"/>
          </p:nvPr>
        </p:nvSpPr>
        <p:spPr>
          <a:xfrm>
            <a:off x="-76200" y="990600"/>
            <a:ext cx="9220200" cy="4724400"/>
          </a:xfrm>
          <a:prstGeom prst="rect">
            <a:avLst/>
          </a:prstGeom>
          <a:noFill/>
          <a:ln>
            <a:noFill/>
          </a:ln>
        </p:spPr>
        <p:txBody>
          <a:bodyPr spcFirstLastPara="1" wrap="square" lIns="91425" tIns="45700" rIns="91425" bIns="45700" anchor="t" anchorCtr="0">
            <a:noAutofit/>
          </a:bodyPr>
          <a:lstStyle/>
          <a:p>
            <a:pPr marL="609600" lvl="0" indent="-609600" algn="ctr" rtl="0">
              <a:lnSpc>
                <a:spcPct val="150000"/>
              </a:lnSpc>
              <a:spcBef>
                <a:spcPts val="0"/>
              </a:spcBef>
              <a:spcAft>
                <a:spcPts val="0"/>
              </a:spcAft>
              <a:buClr>
                <a:schemeClr val="dk1"/>
              </a:buClr>
              <a:buSzPts val="2800"/>
              <a:buFont typeface="Arial"/>
              <a:buNone/>
            </a:pPr>
            <a:r>
              <a:rPr lang="en-US" sz="2800" b="1" dirty="0"/>
              <a:t>Common pattern:</a:t>
            </a:r>
            <a:endParaRPr dirty="0"/>
          </a:p>
          <a:p>
            <a:pPr marL="609600" lvl="0" indent="-609600" algn="l" rtl="0">
              <a:lnSpc>
                <a:spcPct val="150000"/>
              </a:lnSpc>
              <a:spcBef>
                <a:spcPts val="560"/>
              </a:spcBef>
              <a:spcAft>
                <a:spcPts val="0"/>
              </a:spcAft>
              <a:buClr>
                <a:schemeClr val="dk1"/>
              </a:buClr>
              <a:buSzPts val="2800"/>
              <a:buFont typeface="Arial"/>
              <a:buNone/>
            </a:pPr>
            <a:endParaRPr sz="2800" b="1" dirty="0"/>
          </a:p>
          <a:p>
            <a:pPr marL="609600" lvl="0" indent="-609600" algn="l" rtl="0">
              <a:lnSpc>
                <a:spcPct val="150000"/>
              </a:lnSpc>
              <a:spcBef>
                <a:spcPts val="560"/>
              </a:spcBef>
              <a:spcAft>
                <a:spcPts val="0"/>
              </a:spcAft>
              <a:buClr>
                <a:srgbClr val="0033CC"/>
              </a:buClr>
              <a:buSzPts val="2800"/>
              <a:buFont typeface="Arial"/>
              <a:buNone/>
            </a:pPr>
            <a:r>
              <a:rPr lang="en-US" sz="2800" b="1" dirty="0">
                <a:solidFill>
                  <a:srgbClr val="0033CC"/>
                </a:solidFill>
              </a:rPr>
              <a:t>	</a:t>
            </a:r>
            <a:r>
              <a:rPr lang="en-US" sz="2400" b="1" dirty="0">
                <a:solidFill>
                  <a:srgbClr val="0033CC"/>
                </a:solidFill>
              </a:rPr>
              <a:t>X’ view is false or unjustified (but it is misinterpreted).</a:t>
            </a:r>
            <a:endParaRPr dirty="0"/>
          </a:p>
          <a:p>
            <a:pPr marL="609600" lvl="0" indent="-609600" algn="l" rtl="0">
              <a:lnSpc>
                <a:spcPct val="150000"/>
              </a:lnSpc>
              <a:spcBef>
                <a:spcPts val="480"/>
              </a:spcBef>
              <a:spcAft>
                <a:spcPts val="0"/>
              </a:spcAft>
              <a:buClr>
                <a:srgbClr val="0033CC"/>
              </a:buClr>
              <a:buSzPts val="2400"/>
              <a:buFont typeface="Arial"/>
              <a:buNone/>
            </a:pPr>
            <a:r>
              <a:rPr lang="en-US" sz="2400" b="1" dirty="0">
                <a:solidFill>
                  <a:srgbClr val="0033CC"/>
                </a:solidFill>
              </a:rPr>
              <a:t>	Therefore, X’s view should be rejected.</a:t>
            </a:r>
            <a:endParaRPr dirty="0"/>
          </a:p>
          <a:p>
            <a:pPr marL="609600" lvl="0" indent="-609600" algn="l" rtl="0">
              <a:lnSpc>
                <a:spcPct val="150000"/>
              </a:lnSpc>
              <a:spcBef>
                <a:spcPts val="560"/>
              </a:spcBef>
              <a:spcAft>
                <a:spcPts val="0"/>
              </a:spcAft>
              <a:buClr>
                <a:schemeClr val="dk1"/>
              </a:buClr>
              <a:buSzPts val="2800"/>
              <a:buFont typeface="Arial"/>
              <a:buNone/>
            </a:pPr>
            <a:r>
              <a:rPr lang="en-US" sz="2800" b="1" dirty="0"/>
              <a:t>	</a:t>
            </a:r>
            <a:r>
              <a:rPr lang="en-US" sz="2400" b="1" dirty="0"/>
              <a:t>Example 1: </a:t>
            </a:r>
            <a:endParaRPr sz="2800" b="1" dirty="0"/>
          </a:p>
          <a:p>
            <a:pPr marL="609600" lvl="0" indent="-609600" algn="l" rtl="0">
              <a:lnSpc>
                <a:spcPct val="150000"/>
              </a:lnSpc>
              <a:spcBef>
                <a:spcPts val="560"/>
              </a:spcBef>
              <a:spcAft>
                <a:spcPts val="0"/>
              </a:spcAft>
              <a:buClr>
                <a:schemeClr val="dk1"/>
              </a:buClr>
              <a:buSzPts val="2800"/>
              <a:buFont typeface="Arial"/>
              <a:buNone/>
            </a:pPr>
            <a:r>
              <a:rPr lang="en-US" sz="2800" b="1" dirty="0"/>
              <a:t>	</a:t>
            </a:r>
            <a:r>
              <a:rPr lang="en-US" sz="2800" dirty="0"/>
              <a:t>Evolution is false! How could a mouse evolve into an elephant?</a:t>
            </a:r>
            <a:endParaRPr dirty="0"/>
          </a:p>
          <a:p>
            <a:pPr marL="609600" lvl="0" indent="-609600" algn="l" rtl="0">
              <a:lnSpc>
                <a:spcPct val="150000"/>
              </a:lnSpc>
              <a:spcBef>
                <a:spcPts val="560"/>
              </a:spcBef>
              <a:spcAft>
                <a:spcPts val="0"/>
              </a:spcAft>
              <a:buClr>
                <a:srgbClr val="0033CC"/>
              </a:buClr>
              <a:buSzPts val="2800"/>
              <a:buFont typeface="Arial"/>
              <a:buNone/>
            </a:pPr>
            <a:r>
              <a:rPr lang="en-US" sz="2800" b="1" dirty="0">
                <a:solidFill>
                  <a:srgbClr val="0033CC"/>
                </a:solidFill>
              </a:rPr>
              <a:t> </a:t>
            </a:r>
            <a:endParaRPr dirty="0"/>
          </a:p>
        </p:txBody>
      </p:sp>
      <p:sp>
        <p:nvSpPr>
          <p:cNvPr id="326" name="Google Shape;326;p26"/>
          <p:cNvSpPr/>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8. Straw man</a:t>
            </a:r>
            <a:endParaRPr sz="2000" b="1">
              <a:solidFill>
                <a:srgbClr val="C00000"/>
              </a:solidFill>
              <a:latin typeface="Bookman Old Style"/>
              <a:ea typeface="Bookman Old Style"/>
              <a:cs typeface="Bookman Old Style"/>
              <a:sym typeface="Bookman Old Style"/>
            </a:endParaRPr>
          </a:p>
        </p:txBody>
      </p:sp>
      <p:pic>
        <p:nvPicPr>
          <p:cNvPr id="327" name="Google Shape;327;p26" descr="Straw-man3"/>
          <p:cNvPicPr preferRelativeResize="0"/>
          <p:nvPr/>
        </p:nvPicPr>
        <p:blipFill rotWithShape="1">
          <a:blip r:embed="rId3">
            <a:alphaModFix/>
          </a:blip>
          <a:srcRect/>
          <a:stretch/>
        </p:blipFill>
        <p:spPr>
          <a:xfrm>
            <a:off x="7743825" y="0"/>
            <a:ext cx="1400175" cy="1874838"/>
          </a:xfrm>
          <a:prstGeom prst="rect">
            <a:avLst/>
          </a:prstGeom>
          <a:noFill/>
          <a:ln>
            <a:noFill/>
          </a:ln>
        </p:spPr>
      </p:pic>
    </p:spTree>
  </p:cSld>
  <p:clrMapOvr>
    <a:masterClrMapping/>
  </p:clrMapOvr>
  <p:transition spd="slow">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8. Straw man</a:t>
            </a:r>
            <a:endParaRPr sz="2000" b="1">
              <a:solidFill>
                <a:srgbClr val="C00000"/>
              </a:solidFill>
              <a:latin typeface="Bookman Old Style"/>
              <a:ea typeface="Bookman Old Style"/>
              <a:cs typeface="Bookman Old Style"/>
              <a:sym typeface="Bookman Old Style"/>
            </a:endParaRPr>
          </a:p>
        </p:txBody>
      </p:sp>
      <p:sp>
        <p:nvSpPr>
          <p:cNvPr id="334" name="Google Shape;334;p27"/>
          <p:cNvSpPr txBox="1">
            <a:spLocks noGrp="1"/>
          </p:cNvSpPr>
          <p:nvPr>
            <p:ph type="body" idx="4294967295"/>
          </p:nvPr>
        </p:nvSpPr>
        <p:spPr>
          <a:xfrm>
            <a:off x="152400" y="1600200"/>
            <a:ext cx="8991600" cy="48006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chemeClr val="dk1"/>
              </a:buClr>
              <a:buSzPts val="1800"/>
              <a:buFont typeface="Arial"/>
              <a:buNone/>
            </a:pPr>
            <a:endParaRPr sz="1800" b="1" dirty="0">
              <a:solidFill>
                <a:srgbClr val="0033CC"/>
              </a:solidFill>
            </a:endParaRPr>
          </a:p>
          <a:p>
            <a:pPr marL="609600" lvl="0" indent="-609600" algn="l" rtl="0">
              <a:lnSpc>
                <a:spcPct val="150000"/>
              </a:lnSpc>
              <a:spcBef>
                <a:spcPts val="480"/>
              </a:spcBef>
              <a:spcAft>
                <a:spcPts val="0"/>
              </a:spcAft>
              <a:buClr>
                <a:schemeClr val="dk1"/>
              </a:buClr>
              <a:buSzPts val="2400"/>
              <a:buFont typeface="Arial"/>
              <a:buNone/>
            </a:pPr>
            <a:r>
              <a:rPr lang="en-US" sz="2400" b="1" dirty="0"/>
              <a:t>Example 2: </a:t>
            </a:r>
            <a:endParaRPr dirty="0"/>
          </a:p>
          <a:p>
            <a:pPr marL="609600" lvl="0" indent="-609600" algn="l" rtl="0">
              <a:lnSpc>
                <a:spcPct val="150000"/>
              </a:lnSpc>
              <a:spcBef>
                <a:spcPts val="480"/>
              </a:spcBef>
              <a:spcAft>
                <a:spcPts val="0"/>
              </a:spcAft>
              <a:buClr>
                <a:schemeClr val="dk1"/>
              </a:buClr>
              <a:buSzPts val="2400"/>
              <a:buFont typeface="Arial"/>
              <a:buNone/>
            </a:pPr>
            <a:r>
              <a:rPr lang="en-US" sz="2400" b="1" dirty="0"/>
              <a:t>	Bob: </a:t>
            </a:r>
            <a:r>
              <a:rPr lang="en-US" sz="2400" dirty="0"/>
              <a:t>I feel sick this morning and I have to stay home. I must ask the teacher to make up the test next week. </a:t>
            </a:r>
            <a:endParaRPr dirty="0"/>
          </a:p>
          <a:p>
            <a:pPr marL="609600" lvl="0" indent="-609600" algn="l" rtl="0">
              <a:lnSpc>
                <a:spcPct val="150000"/>
              </a:lnSpc>
              <a:spcBef>
                <a:spcPts val="480"/>
              </a:spcBef>
              <a:spcAft>
                <a:spcPts val="0"/>
              </a:spcAft>
              <a:buClr>
                <a:schemeClr val="dk1"/>
              </a:buClr>
              <a:buSzPts val="2400"/>
              <a:buFont typeface="Arial"/>
              <a:buNone/>
            </a:pPr>
            <a:r>
              <a:rPr lang="en-US" sz="2400" b="1" dirty="0"/>
              <a:t>	Bill: </a:t>
            </a:r>
            <a:r>
              <a:rPr lang="en-US" sz="2400" dirty="0"/>
              <a:t>You don’t feel like taking the test today and you demand another chance? No way! </a:t>
            </a:r>
            <a:endParaRPr dirty="0"/>
          </a:p>
          <a:p>
            <a:pPr marL="609600" lvl="0" indent="-609600" algn="l" rtl="0">
              <a:lnSpc>
                <a:spcPct val="140000"/>
              </a:lnSpc>
              <a:spcBef>
                <a:spcPts val="480"/>
              </a:spcBef>
              <a:spcAft>
                <a:spcPts val="0"/>
              </a:spcAft>
              <a:buClr>
                <a:schemeClr val="dk1"/>
              </a:buClr>
              <a:buSzPts val="2400"/>
              <a:buFont typeface="Arial"/>
              <a:buNone/>
            </a:pPr>
            <a:r>
              <a:rPr lang="en-US" sz="2400" dirty="0"/>
              <a:t>         </a:t>
            </a:r>
            <a:endParaRPr dirty="0"/>
          </a:p>
          <a:p>
            <a:pPr marL="990600" lvl="1" indent="-533400" algn="l" rtl="0">
              <a:lnSpc>
                <a:spcPct val="150000"/>
              </a:lnSpc>
              <a:spcBef>
                <a:spcPts val="360"/>
              </a:spcBef>
              <a:spcAft>
                <a:spcPts val="0"/>
              </a:spcAft>
              <a:buClr>
                <a:schemeClr val="dk1"/>
              </a:buClr>
              <a:buSzPts val="1800"/>
              <a:buFont typeface="Arial"/>
              <a:buNone/>
            </a:pPr>
            <a:r>
              <a:rPr lang="en-US" sz="1800" b="1" dirty="0"/>
              <a:t>  </a:t>
            </a:r>
            <a:endParaRPr dirty="0"/>
          </a:p>
        </p:txBody>
      </p:sp>
      <p:pic>
        <p:nvPicPr>
          <p:cNvPr id="335" name="Google Shape;335;p27" descr="Straw-man3"/>
          <p:cNvPicPr preferRelativeResize="0"/>
          <p:nvPr/>
        </p:nvPicPr>
        <p:blipFill rotWithShape="1">
          <a:blip r:embed="rId3">
            <a:alphaModFix/>
          </a:blip>
          <a:srcRect/>
          <a:stretch/>
        </p:blipFill>
        <p:spPr>
          <a:xfrm>
            <a:off x="7743825" y="0"/>
            <a:ext cx="1400175" cy="1874838"/>
          </a:xfrm>
          <a:prstGeom prst="rect">
            <a:avLst/>
          </a:prstGeom>
          <a:noFill/>
          <a:ln>
            <a:noFill/>
          </a:ln>
        </p:spPr>
      </p:pic>
      <p:sp>
        <p:nvSpPr>
          <p:cNvPr id="336" name="Google Shape;336;p27"/>
          <p:cNvSpPr/>
          <p:nvPr/>
        </p:nvSpPr>
        <p:spPr>
          <a:xfrm>
            <a:off x="304800" y="990600"/>
            <a:ext cx="7086600" cy="1200150"/>
          </a:xfrm>
          <a:prstGeom prst="rect">
            <a:avLst/>
          </a:prstGeom>
          <a:noFill/>
          <a:ln>
            <a:noFill/>
          </a:ln>
        </p:spPr>
        <p:txBody>
          <a:bodyPr spcFirstLastPara="1" wrap="square" lIns="91425" tIns="45700" rIns="91425" bIns="45700" anchor="t" anchorCtr="0">
            <a:spAutoFit/>
          </a:bodyPr>
          <a:lstStyle/>
          <a:p>
            <a:pPr marL="0" marR="0" lvl="0" indent="-152400" algn="l" rtl="0">
              <a:lnSpc>
                <a:spcPct val="150000"/>
              </a:lnSpc>
              <a:spcBef>
                <a:spcPts val="0"/>
              </a:spcBef>
              <a:spcAft>
                <a:spcPts val="0"/>
              </a:spcAft>
              <a:buClr>
                <a:srgbClr val="0033CC"/>
              </a:buClr>
              <a:buSzPts val="2400"/>
              <a:buFont typeface="Arial"/>
              <a:buChar char="•"/>
            </a:pPr>
            <a:r>
              <a:rPr lang="en-US" sz="2400" b="1">
                <a:solidFill>
                  <a:srgbClr val="0033CC"/>
                </a:solidFill>
                <a:latin typeface="Arial"/>
                <a:ea typeface="Arial"/>
                <a:cs typeface="Arial"/>
                <a:sym typeface="Arial"/>
              </a:rPr>
              <a:t> misrepresents the original argument to attack the arguer easily</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28"/>
          <p:cNvPicPr preferRelativeResize="0"/>
          <p:nvPr/>
        </p:nvPicPr>
        <p:blipFill rotWithShape="1">
          <a:blip r:embed="rId3">
            <a:alphaModFix/>
          </a:blip>
          <a:srcRect/>
          <a:stretch/>
        </p:blipFill>
        <p:spPr>
          <a:xfrm>
            <a:off x="0" y="1927983"/>
            <a:ext cx="4451707" cy="3002033"/>
          </a:xfrm>
          <a:prstGeom prst="rect">
            <a:avLst/>
          </a:prstGeom>
          <a:noFill/>
          <a:ln>
            <a:noFill/>
          </a:ln>
        </p:spPr>
      </p:pic>
      <p:pic>
        <p:nvPicPr>
          <p:cNvPr id="342" name="Google Shape;342;p28" descr="Red Herring Fallacy Examples in Real Life and in Politics - Better ..."/>
          <p:cNvPicPr preferRelativeResize="0"/>
          <p:nvPr/>
        </p:nvPicPr>
        <p:blipFill rotWithShape="1">
          <a:blip r:embed="rId4">
            <a:alphaModFix/>
          </a:blip>
          <a:srcRect/>
          <a:stretch/>
        </p:blipFill>
        <p:spPr>
          <a:xfrm>
            <a:off x="4451707" y="1927983"/>
            <a:ext cx="4692293" cy="3002033"/>
          </a:xfrm>
          <a:prstGeom prst="rect">
            <a:avLst/>
          </a:prstGeom>
          <a:noFill/>
          <a:ln>
            <a:noFill/>
          </a:ln>
        </p:spPr>
      </p:pic>
      <p:pic>
        <p:nvPicPr>
          <p:cNvPr id="343" name="Google Shape;343;p28" descr="red herring"/>
          <p:cNvPicPr preferRelativeResize="0"/>
          <p:nvPr/>
        </p:nvPicPr>
        <p:blipFill rotWithShape="1">
          <a:blip r:embed="rId5">
            <a:alphaModFix/>
          </a:blip>
          <a:srcRect/>
          <a:stretch/>
        </p:blipFill>
        <p:spPr>
          <a:xfrm>
            <a:off x="6248400" y="0"/>
            <a:ext cx="2381250" cy="1066800"/>
          </a:xfrm>
          <a:prstGeom prst="rect">
            <a:avLst/>
          </a:prstGeom>
          <a:noFill/>
          <a:ln>
            <a:noFill/>
          </a:ln>
        </p:spPr>
      </p:pic>
      <p:sp>
        <p:nvSpPr>
          <p:cNvPr id="344" name="Google Shape;344;p28"/>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9. Red herring</a:t>
            </a:r>
            <a:endParaRPr sz="2000" b="1">
              <a:solidFill>
                <a:srgbClr val="C00000"/>
              </a:solidFill>
              <a:latin typeface="Bookman Old Style"/>
              <a:ea typeface="Bookman Old Style"/>
              <a:cs typeface="Bookman Old Style"/>
              <a:sym typeface="Bookman Old Style"/>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29" descr="red herring"/>
          <p:cNvPicPr preferRelativeResize="0">
            <a:picLocks noGrp="1"/>
          </p:cNvPicPr>
          <p:nvPr>
            <p:ph type="body" idx="4294967295"/>
          </p:nvPr>
        </p:nvPicPr>
        <p:blipFill rotWithShape="1">
          <a:blip r:embed="rId3">
            <a:alphaModFix/>
          </a:blip>
          <a:srcRect/>
          <a:stretch/>
        </p:blipFill>
        <p:spPr>
          <a:xfrm>
            <a:off x="6248400" y="0"/>
            <a:ext cx="2381250" cy="1066800"/>
          </a:xfrm>
          <a:prstGeom prst="rect">
            <a:avLst/>
          </a:prstGeom>
          <a:noFill/>
          <a:ln>
            <a:noFill/>
          </a:ln>
        </p:spPr>
      </p:pic>
      <p:sp>
        <p:nvSpPr>
          <p:cNvPr id="350" name="Google Shape;350;p29"/>
          <p:cNvSpPr txBox="1"/>
          <p:nvPr/>
        </p:nvSpPr>
        <p:spPr>
          <a:xfrm>
            <a:off x="381000" y="990600"/>
            <a:ext cx="8305800" cy="2197100"/>
          </a:xfrm>
          <a:prstGeom prst="rect">
            <a:avLst/>
          </a:prstGeom>
          <a:solidFill>
            <a:srgbClr val="FFCC00">
              <a:alpha val="11764"/>
            </a:srgb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33CC"/>
              </a:buClr>
              <a:buSzPts val="2400"/>
              <a:buFont typeface="Arial"/>
              <a:buChar char="•"/>
            </a:pPr>
            <a:r>
              <a:rPr lang="en-US" sz="2400" b="1">
                <a:solidFill>
                  <a:srgbClr val="0033CC"/>
                </a:solidFill>
                <a:latin typeface="Arial"/>
                <a:ea typeface="Arial"/>
                <a:cs typeface="Arial"/>
                <a:sym typeface="Arial"/>
              </a:rPr>
              <a:t>draws attention away from the original point </a:t>
            </a:r>
            <a:r>
              <a:rPr lang="en-US" sz="2400">
                <a:solidFill>
                  <a:srgbClr val="FF3300"/>
                </a:solidFill>
                <a:latin typeface="Arial"/>
                <a:ea typeface="Arial"/>
                <a:cs typeface="Arial"/>
                <a:sym typeface="Arial"/>
              </a:rPr>
              <a:t> </a:t>
            </a:r>
            <a:endParaRPr/>
          </a:p>
          <a:p>
            <a:pPr marL="342900" marR="0" lvl="0" indent="-342900" algn="just" rtl="0">
              <a:spcBef>
                <a:spcPts val="1200"/>
              </a:spcBef>
              <a:spcAft>
                <a:spcPts val="0"/>
              </a:spcAft>
              <a:buNone/>
            </a:pPr>
            <a:r>
              <a:rPr lang="en-US" sz="2400" b="1">
                <a:solidFill>
                  <a:schemeClr val="dk1"/>
                </a:solidFill>
                <a:latin typeface="Arial"/>
                <a:ea typeface="Arial"/>
                <a:cs typeface="Arial"/>
                <a:sym typeface="Arial"/>
              </a:rPr>
              <a:t>Example: </a:t>
            </a:r>
            <a:endParaRPr/>
          </a:p>
          <a:p>
            <a:pPr marL="342900" marR="0" lvl="0" indent="-342900" algn="l" rtl="0">
              <a:lnSpc>
                <a:spcPct val="135000"/>
              </a:lnSpc>
              <a:spcBef>
                <a:spcPts val="1200"/>
              </a:spcBef>
              <a:spcAft>
                <a:spcPts val="0"/>
              </a:spcAft>
              <a:buClr>
                <a:schemeClr val="dk1"/>
              </a:buClr>
              <a:buSzPts val="2400"/>
              <a:buFont typeface="Arial"/>
              <a:buAutoNum type="arabicPeriod"/>
            </a:pPr>
            <a:r>
              <a:rPr lang="en-US" sz="2400" b="1">
                <a:solidFill>
                  <a:schemeClr val="dk1"/>
                </a:solidFill>
                <a:latin typeface="Arial"/>
                <a:ea typeface="Arial"/>
                <a:cs typeface="Arial"/>
                <a:sym typeface="Arial"/>
              </a:rPr>
              <a:t>You’re not being fair by denying me the opportunity to have a make-up test. I’m paying for this course! </a:t>
            </a:r>
            <a:endParaRPr/>
          </a:p>
        </p:txBody>
      </p:sp>
      <p:sp>
        <p:nvSpPr>
          <p:cNvPr id="351" name="Google Shape;351;p29"/>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9. Red herring</a:t>
            </a:r>
            <a:endParaRPr sz="2000" b="1">
              <a:solidFill>
                <a:srgbClr val="C00000"/>
              </a:solidFill>
              <a:latin typeface="Bookman Old Style"/>
              <a:ea typeface="Bookman Old Style"/>
              <a:cs typeface="Bookman Old Style"/>
              <a:sym typeface="Bookman Old Style"/>
            </a:endParaRPr>
          </a:p>
        </p:txBody>
      </p:sp>
      <p:sp>
        <p:nvSpPr>
          <p:cNvPr id="352" name="Google Shape;352;p29"/>
          <p:cNvSpPr txBox="1"/>
          <p:nvPr/>
        </p:nvSpPr>
        <p:spPr>
          <a:xfrm>
            <a:off x="457200" y="3429000"/>
            <a:ext cx="533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2.</a:t>
            </a:r>
            <a:endParaRPr sz="1800" b="1">
              <a:solidFill>
                <a:schemeClr val="dk1"/>
              </a:solidFill>
              <a:latin typeface="Arial"/>
              <a:ea typeface="Arial"/>
              <a:cs typeface="Arial"/>
              <a:sym typeface="Arial"/>
            </a:endParaRPr>
          </a:p>
        </p:txBody>
      </p:sp>
      <p:pic>
        <p:nvPicPr>
          <p:cNvPr id="353" name="Google Shape;353;p29"/>
          <p:cNvPicPr preferRelativeResize="0"/>
          <p:nvPr/>
        </p:nvPicPr>
        <p:blipFill rotWithShape="1">
          <a:blip r:embed="rId4">
            <a:alphaModFix/>
          </a:blip>
          <a:srcRect/>
          <a:stretch/>
        </p:blipFill>
        <p:spPr>
          <a:xfrm>
            <a:off x="2224087" y="3670301"/>
            <a:ext cx="4695825" cy="2975095"/>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animEffect transition="in" filter="fade">
                                      <p:cBhvr>
                                        <p:cTn id="11"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30" descr="red herring"/>
          <p:cNvPicPr preferRelativeResize="0">
            <a:picLocks noGrp="1"/>
          </p:cNvPicPr>
          <p:nvPr>
            <p:ph type="body" idx="4294967295"/>
          </p:nvPr>
        </p:nvPicPr>
        <p:blipFill rotWithShape="1">
          <a:blip r:embed="rId3">
            <a:alphaModFix/>
          </a:blip>
          <a:srcRect/>
          <a:stretch/>
        </p:blipFill>
        <p:spPr>
          <a:xfrm>
            <a:off x="6248400" y="0"/>
            <a:ext cx="2381250" cy="1066800"/>
          </a:xfrm>
          <a:prstGeom prst="rect">
            <a:avLst/>
          </a:prstGeom>
          <a:noFill/>
          <a:ln>
            <a:noFill/>
          </a:ln>
        </p:spPr>
      </p:pic>
      <p:sp>
        <p:nvSpPr>
          <p:cNvPr id="359" name="Google Shape;359;p30"/>
          <p:cNvSpPr txBox="1"/>
          <p:nvPr/>
        </p:nvSpPr>
        <p:spPr>
          <a:xfrm>
            <a:off x="152400" y="838200"/>
            <a:ext cx="9067800" cy="6217087"/>
          </a:xfrm>
          <a:prstGeom prst="rect">
            <a:avLst/>
          </a:prstGeom>
          <a:solidFill>
            <a:srgbClr val="FFCC00">
              <a:alpha val="11764"/>
            </a:srgb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33CC"/>
              </a:buClr>
              <a:buSzPts val="2000"/>
              <a:buFont typeface="Arial"/>
              <a:buChar char="•"/>
            </a:pPr>
            <a:r>
              <a:rPr lang="en-US" sz="2000" b="1">
                <a:solidFill>
                  <a:srgbClr val="0033CC"/>
                </a:solidFill>
                <a:latin typeface="Arial"/>
                <a:ea typeface="Arial"/>
                <a:cs typeface="Arial"/>
                <a:sym typeface="Arial"/>
              </a:rPr>
              <a:t>draws attention away from the original point </a:t>
            </a:r>
            <a:r>
              <a:rPr lang="en-US" sz="2000">
                <a:solidFill>
                  <a:srgbClr val="FF3300"/>
                </a:solidFill>
                <a:latin typeface="Arial"/>
                <a:ea typeface="Arial"/>
                <a:cs typeface="Arial"/>
                <a:sym typeface="Arial"/>
              </a:rPr>
              <a:t> </a:t>
            </a:r>
            <a:endParaRPr/>
          </a:p>
          <a:p>
            <a:pPr marL="342900" marR="0" lvl="0" indent="-342900" algn="just" rtl="0">
              <a:spcBef>
                <a:spcPts val="1000"/>
              </a:spcBef>
              <a:spcAft>
                <a:spcPts val="0"/>
              </a:spcAft>
              <a:buNone/>
            </a:pPr>
            <a:r>
              <a:rPr lang="en-US" sz="2000" b="1">
                <a:solidFill>
                  <a:schemeClr val="dk1"/>
                </a:solidFill>
                <a:latin typeface="Arial"/>
                <a:ea typeface="Arial"/>
                <a:cs typeface="Arial"/>
                <a:sym typeface="Arial"/>
              </a:rPr>
              <a:t>Example: 2</a:t>
            </a:r>
            <a:r>
              <a:rPr lang="en-US" sz="2000" b="1" baseline="30000">
                <a:solidFill>
                  <a:schemeClr val="dk1"/>
                </a:solidFill>
                <a:latin typeface="Arial"/>
                <a:ea typeface="Arial"/>
                <a:cs typeface="Arial"/>
                <a:sym typeface="Arial"/>
              </a:rPr>
              <a:t>nd</a:t>
            </a:r>
            <a:r>
              <a:rPr lang="en-US" sz="2000" b="1">
                <a:solidFill>
                  <a:schemeClr val="dk1"/>
                </a:solidFill>
                <a:latin typeface="Arial"/>
                <a:ea typeface="Arial"/>
                <a:cs typeface="Arial"/>
                <a:sym typeface="Arial"/>
              </a:rPr>
              <a:t> Presidential Debate, (October,  2016)</a:t>
            </a:r>
            <a:endParaRPr/>
          </a:p>
          <a:p>
            <a:pPr marL="342900" marR="0" lvl="0" indent="-342900" algn="l" rtl="0">
              <a:lnSpc>
                <a:spcPct val="120000"/>
              </a:lnSpc>
              <a:spcBef>
                <a:spcPts val="0"/>
              </a:spcBef>
              <a:spcAft>
                <a:spcPts val="0"/>
              </a:spcAft>
              <a:buNone/>
            </a:pPr>
            <a:endParaRPr sz="2000" b="1">
              <a:solidFill>
                <a:schemeClr val="dk1"/>
              </a:solidFill>
              <a:latin typeface="Arial"/>
              <a:ea typeface="Arial"/>
              <a:cs typeface="Arial"/>
              <a:sym typeface="Arial"/>
            </a:endParaRPr>
          </a:p>
          <a:p>
            <a:pPr marL="342900" marR="0" lvl="0" indent="-342900" algn="l" rtl="0">
              <a:lnSpc>
                <a:spcPct val="120000"/>
              </a:lnSpc>
              <a:spcBef>
                <a:spcPts val="0"/>
              </a:spcBef>
              <a:spcAft>
                <a:spcPts val="0"/>
              </a:spcAft>
              <a:buNone/>
            </a:pPr>
            <a:r>
              <a:rPr lang="en-US" sz="2000" b="1">
                <a:solidFill>
                  <a:schemeClr val="dk1"/>
                </a:solidFill>
                <a:latin typeface="Arial"/>
                <a:ea typeface="Arial"/>
                <a:cs typeface="Arial"/>
                <a:sym typeface="Arial"/>
              </a:rPr>
              <a:t>COOPER: </a:t>
            </a:r>
            <a:r>
              <a:rPr lang="en-US" sz="2000">
                <a:solidFill>
                  <a:schemeClr val="dk1"/>
                </a:solidFill>
                <a:latin typeface="Arial"/>
                <a:ea typeface="Arial"/>
                <a:cs typeface="Arial"/>
                <a:sym typeface="Arial"/>
              </a:rPr>
              <a:t>You described kissing women without consent. That is sexual assault. You bragged that you have sexually assaulted women. Do you understand that?</a:t>
            </a:r>
            <a:endParaRPr/>
          </a:p>
          <a:p>
            <a:pPr marL="342900" marR="0" lvl="0" indent="-342900" algn="l" rtl="0">
              <a:lnSpc>
                <a:spcPct val="120000"/>
              </a:lnSpc>
              <a:spcBef>
                <a:spcPts val="1200"/>
              </a:spcBef>
              <a:spcAft>
                <a:spcPts val="0"/>
              </a:spcAft>
              <a:buNone/>
            </a:pPr>
            <a:r>
              <a:rPr lang="en-US" sz="2000" b="1">
                <a:solidFill>
                  <a:schemeClr val="dk1"/>
                </a:solidFill>
                <a:latin typeface="Arial"/>
                <a:ea typeface="Arial"/>
                <a:cs typeface="Arial"/>
                <a:sym typeface="Arial"/>
              </a:rPr>
              <a:t>TRUMP: </a:t>
            </a:r>
            <a:r>
              <a:rPr lang="en-US" sz="2000">
                <a:solidFill>
                  <a:schemeClr val="dk1"/>
                </a:solidFill>
                <a:latin typeface="Arial"/>
                <a:ea typeface="Arial"/>
                <a:cs typeface="Arial"/>
                <a:sym typeface="Arial"/>
              </a:rPr>
              <a:t>No, I didn’t say that at all. I don’t think you understood what was - this was locker room talk. I’m not proud of it. I apologize to my family… You know, when we have a world where you have ISIS chopping off heads, where you have - and, frankly, drowning people in steel cages, where you have wars and horrible, horrible sights all over, where you have so many bad things happening, this is like medieval times. Yes, I’m very embarrassed by it. I hate it. But it’s locker room talk, and it’s one of those things. </a:t>
            </a:r>
            <a:endParaRPr/>
          </a:p>
          <a:p>
            <a:pPr marL="342900" marR="0" lvl="0" indent="-34290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just" rtl="0">
              <a:spcBef>
                <a:spcPts val="1000"/>
              </a:spcBef>
              <a:spcAft>
                <a:spcPts val="0"/>
              </a:spcAft>
              <a:buNone/>
            </a:pPr>
            <a:endParaRPr sz="2000" b="1" u="sng">
              <a:solidFill>
                <a:schemeClr val="dk1"/>
              </a:solidFill>
              <a:latin typeface="Arial"/>
              <a:ea typeface="Arial"/>
              <a:cs typeface="Arial"/>
              <a:sym typeface="Arial"/>
            </a:endParaRPr>
          </a:p>
        </p:txBody>
      </p:sp>
      <p:sp>
        <p:nvSpPr>
          <p:cNvPr id="360" name="Google Shape;360;p30"/>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9. Red herring</a:t>
            </a:r>
            <a:endParaRPr sz="2000" b="1">
              <a:solidFill>
                <a:srgbClr val="C00000"/>
              </a:solidFill>
              <a:latin typeface="Bookman Old Style"/>
              <a:ea typeface="Bookman Old Style"/>
              <a:cs typeface="Bookman Old Style"/>
              <a:sym typeface="Bookman Old Style"/>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fade">
                                      <p:cBhvr>
                                        <p:cTn id="7"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txBox="1">
            <a:spLocks noGrp="1"/>
          </p:cNvSpPr>
          <p:nvPr>
            <p:ph type="title"/>
          </p:nvPr>
        </p:nvSpPr>
        <p:spPr>
          <a:xfrm>
            <a:off x="457200" y="533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t>CHAPTER 5</a:t>
            </a:r>
            <a:endParaRPr/>
          </a:p>
        </p:txBody>
      </p:sp>
      <p:sp>
        <p:nvSpPr>
          <p:cNvPr id="119" name="Google Shape;119;p3"/>
          <p:cNvSpPr txBox="1">
            <a:spLocks noGrp="1"/>
          </p:cNvSpPr>
          <p:nvPr>
            <p:ph type="body" idx="1"/>
          </p:nvPr>
        </p:nvSpPr>
        <p:spPr>
          <a:xfrm>
            <a:off x="457200" y="2209800"/>
            <a:ext cx="8229600" cy="609600"/>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chemeClr val="dk1"/>
              </a:buClr>
              <a:buSzPts val="3600"/>
              <a:buFont typeface="Arial"/>
              <a:buNone/>
            </a:pPr>
            <a:r>
              <a:rPr lang="en-US" sz="3600" b="1"/>
              <a:t>FALLACIES OF RELEVANCE</a:t>
            </a:r>
            <a:endParaRPr/>
          </a:p>
        </p:txBody>
      </p:sp>
      <p:pic>
        <p:nvPicPr>
          <p:cNvPr id="120" name="Google Shape;120;p3"/>
          <p:cNvPicPr preferRelativeResize="0"/>
          <p:nvPr/>
        </p:nvPicPr>
        <p:blipFill rotWithShape="1">
          <a:blip r:embed="rId3">
            <a:alphaModFix/>
          </a:blip>
          <a:srcRect/>
          <a:stretch/>
        </p:blipFill>
        <p:spPr>
          <a:xfrm>
            <a:off x="2895600" y="3810000"/>
            <a:ext cx="3778250" cy="2266950"/>
          </a:xfrm>
          <a:prstGeom prst="rect">
            <a:avLst/>
          </a:prstGeom>
          <a:noFill/>
          <a:ln>
            <a:noFill/>
          </a:ln>
        </p:spPr>
      </p:pic>
      <p:sp>
        <p:nvSpPr>
          <p:cNvPr id="121" name="Google Shape;121;p3"/>
          <p:cNvSpPr/>
          <p:nvPr/>
        </p:nvSpPr>
        <p:spPr>
          <a:xfrm>
            <a:off x="381000" y="3429000"/>
            <a:ext cx="2286000" cy="838200"/>
          </a:xfrm>
          <a:prstGeom prst="wedgeRoundRectCallout">
            <a:avLst>
              <a:gd name="adj1" fmla="val 78897"/>
              <a:gd name="adj2" fmla="val 76512"/>
              <a:gd name="adj3" fmla="val 1666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dk2"/>
                </a:solidFill>
                <a:latin typeface="Arial"/>
                <a:ea typeface="Arial"/>
                <a:cs typeface="Arial"/>
                <a:sym typeface="Arial"/>
              </a:rPr>
              <a:t>Do you see my pig passing by?</a:t>
            </a:r>
            <a:endParaRPr/>
          </a:p>
        </p:txBody>
      </p:sp>
      <p:sp>
        <p:nvSpPr>
          <p:cNvPr id="122" name="Google Shape;122;p3"/>
          <p:cNvSpPr/>
          <p:nvPr/>
        </p:nvSpPr>
        <p:spPr>
          <a:xfrm>
            <a:off x="6324600" y="3276600"/>
            <a:ext cx="2819400" cy="914400"/>
          </a:xfrm>
          <a:prstGeom prst="wedgeRoundRectCallout">
            <a:avLst>
              <a:gd name="adj1" fmla="val -78534"/>
              <a:gd name="adj2" fmla="val 90524"/>
              <a:gd name="adj3" fmla="val 16667"/>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dk2"/>
                </a:solidFill>
                <a:latin typeface="Arial"/>
                <a:ea typeface="Arial"/>
                <a:cs typeface="Arial"/>
                <a:sym typeface="Arial"/>
              </a:rPr>
              <a:t>I haven’t seen the pig since I put on this new outfit.</a:t>
            </a:r>
            <a:endParaRPr/>
          </a:p>
        </p:txBody>
      </p:sp>
    </p:spTree>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31" descr="red herring"/>
          <p:cNvPicPr preferRelativeResize="0">
            <a:picLocks noGrp="1"/>
          </p:cNvPicPr>
          <p:nvPr>
            <p:ph type="body" idx="4294967295"/>
          </p:nvPr>
        </p:nvPicPr>
        <p:blipFill rotWithShape="1">
          <a:blip r:embed="rId3">
            <a:alphaModFix/>
          </a:blip>
          <a:srcRect/>
          <a:stretch/>
        </p:blipFill>
        <p:spPr>
          <a:xfrm>
            <a:off x="6248400" y="0"/>
            <a:ext cx="2381250" cy="1066800"/>
          </a:xfrm>
          <a:prstGeom prst="rect">
            <a:avLst/>
          </a:prstGeom>
          <a:noFill/>
          <a:ln>
            <a:noFill/>
          </a:ln>
        </p:spPr>
      </p:pic>
      <p:sp>
        <p:nvSpPr>
          <p:cNvPr id="366" name="Google Shape;366;p31"/>
          <p:cNvSpPr txBox="1"/>
          <p:nvPr/>
        </p:nvSpPr>
        <p:spPr>
          <a:xfrm>
            <a:off x="82685" y="762000"/>
            <a:ext cx="9067800" cy="6001643"/>
          </a:xfrm>
          <a:prstGeom prst="rect">
            <a:avLst/>
          </a:prstGeom>
          <a:solidFill>
            <a:srgbClr val="FFCC00">
              <a:alpha val="11764"/>
            </a:srgb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33CC"/>
              </a:buClr>
              <a:buSzPts val="2000"/>
              <a:buFont typeface="Arial"/>
              <a:buChar char="•"/>
            </a:pPr>
            <a:r>
              <a:rPr lang="en-US" sz="2000" b="1">
                <a:solidFill>
                  <a:srgbClr val="0033CC"/>
                </a:solidFill>
                <a:latin typeface="Arial"/>
                <a:ea typeface="Arial"/>
                <a:cs typeface="Arial"/>
                <a:sym typeface="Arial"/>
              </a:rPr>
              <a:t>draws attention away from the original point. </a:t>
            </a:r>
            <a:r>
              <a:rPr lang="en-US" sz="2000">
                <a:solidFill>
                  <a:srgbClr val="FF3300"/>
                </a:solidFill>
                <a:latin typeface="Arial"/>
                <a:ea typeface="Arial"/>
                <a:cs typeface="Arial"/>
                <a:sym typeface="Arial"/>
              </a:rPr>
              <a:t> </a:t>
            </a:r>
            <a:endParaRPr/>
          </a:p>
          <a:p>
            <a:pPr marL="342900" marR="0" lvl="0" indent="-342900" algn="just" rtl="0">
              <a:spcBef>
                <a:spcPts val="1000"/>
              </a:spcBef>
              <a:spcAft>
                <a:spcPts val="0"/>
              </a:spcAft>
              <a:buNone/>
            </a:pPr>
            <a:r>
              <a:rPr lang="en-US" sz="2000" b="1">
                <a:solidFill>
                  <a:schemeClr val="dk1"/>
                </a:solidFill>
                <a:latin typeface="Arial"/>
                <a:ea typeface="Arial"/>
                <a:cs typeface="Arial"/>
                <a:sym typeface="Arial"/>
              </a:rPr>
              <a:t>Example: 2</a:t>
            </a:r>
            <a:r>
              <a:rPr lang="en-US" sz="2000" b="1" baseline="30000">
                <a:solidFill>
                  <a:schemeClr val="dk1"/>
                </a:solidFill>
                <a:latin typeface="Arial"/>
                <a:ea typeface="Arial"/>
                <a:cs typeface="Arial"/>
                <a:sym typeface="Arial"/>
              </a:rPr>
              <a:t>nd</a:t>
            </a:r>
            <a:r>
              <a:rPr lang="en-US" sz="2000" b="1">
                <a:solidFill>
                  <a:schemeClr val="dk1"/>
                </a:solidFill>
                <a:latin typeface="Arial"/>
                <a:ea typeface="Arial"/>
                <a:cs typeface="Arial"/>
                <a:sym typeface="Arial"/>
              </a:rPr>
              <a:t> Presidential Debate, (October,  2016)</a:t>
            </a:r>
            <a:endParaRPr/>
          </a:p>
          <a:p>
            <a:pPr marL="342900" marR="0" lvl="0" indent="-342900" algn="l" rtl="0">
              <a:lnSpc>
                <a:spcPct val="120000"/>
              </a:lnSpc>
              <a:spcBef>
                <a:spcPts val="1200"/>
              </a:spcBef>
              <a:spcAft>
                <a:spcPts val="0"/>
              </a:spcAft>
              <a:buNone/>
            </a:pPr>
            <a:r>
              <a:rPr lang="en-US" sz="2000" b="1">
                <a:solidFill>
                  <a:schemeClr val="dk1"/>
                </a:solidFill>
                <a:latin typeface="Arial"/>
                <a:ea typeface="Arial"/>
                <a:cs typeface="Arial"/>
                <a:sym typeface="Arial"/>
              </a:rPr>
              <a:t>COOPER: </a:t>
            </a:r>
            <a:r>
              <a:rPr lang="en-US" sz="2000">
                <a:solidFill>
                  <a:schemeClr val="dk1"/>
                </a:solidFill>
                <a:latin typeface="Arial"/>
                <a:ea typeface="Arial"/>
                <a:cs typeface="Arial"/>
                <a:sym typeface="Arial"/>
              </a:rPr>
              <a:t>You described kissing women without consent. That is sexual assault. You bragged that you have sexually assaulted women. Do you understand that?</a:t>
            </a:r>
            <a:endParaRPr/>
          </a:p>
          <a:p>
            <a:pPr marL="342900" marR="0" lvl="0" indent="-342900" algn="l" rtl="0">
              <a:lnSpc>
                <a:spcPct val="120000"/>
              </a:lnSpc>
              <a:spcBef>
                <a:spcPts val="1200"/>
              </a:spcBef>
              <a:spcAft>
                <a:spcPts val="0"/>
              </a:spcAft>
              <a:buNone/>
            </a:pPr>
            <a:r>
              <a:rPr lang="en-US" sz="2000" b="1">
                <a:solidFill>
                  <a:schemeClr val="dk1"/>
                </a:solidFill>
                <a:latin typeface="Arial"/>
                <a:ea typeface="Arial"/>
                <a:cs typeface="Arial"/>
                <a:sym typeface="Arial"/>
              </a:rPr>
              <a:t>TRUMP: </a:t>
            </a:r>
            <a:r>
              <a:rPr lang="en-US" sz="2000">
                <a:solidFill>
                  <a:schemeClr val="dk1"/>
                </a:solidFill>
                <a:latin typeface="Arial"/>
                <a:ea typeface="Arial"/>
                <a:cs typeface="Arial"/>
                <a:sym typeface="Arial"/>
              </a:rPr>
              <a:t>No, I didn’t say that at all. I don’t think you understood what was - this was locker room talk. I’m not proud of it. I apologize to my family… </a:t>
            </a:r>
            <a:r>
              <a:rPr lang="en-US" sz="2000" b="1">
                <a:solidFill>
                  <a:srgbClr val="C00000"/>
                </a:solidFill>
                <a:latin typeface="Arial"/>
                <a:ea typeface="Arial"/>
                <a:cs typeface="Arial"/>
                <a:sym typeface="Arial"/>
              </a:rPr>
              <a:t>You know, when we have a world where you have ISIS chopping off heads, where you have - and, frankly, drowning people in steel cages, where you have wars and horrible, horrible sights all over, where you have so many bad things happening, this is like medieval times. </a:t>
            </a:r>
            <a:r>
              <a:rPr lang="en-US" sz="2000">
                <a:solidFill>
                  <a:schemeClr val="dk1"/>
                </a:solidFill>
                <a:latin typeface="Arial"/>
                <a:ea typeface="Arial"/>
                <a:cs typeface="Arial"/>
                <a:sym typeface="Arial"/>
              </a:rPr>
              <a:t>Yes, I’m very embarrassed by it. I hate it. But it’s locker room talk, and it’s one of those things. </a:t>
            </a:r>
            <a:endParaRPr/>
          </a:p>
          <a:p>
            <a:pPr marL="342900" marR="0" lvl="0" indent="-342900" algn="l" rtl="0">
              <a:spcBef>
                <a:spcPts val="0"/>
              </a:spcBef>
              <a:spcAft>
                <a:spcPts val="0"/>
              </a:spcAft>
              <a:buNone/>
            </a:pPr>
            <a:endParaRPr sz="2000">
              <a:solidFill>
                <a:schemeClr val="dk1"/>
              </a:solidFill>
              <a:latin typeface="Arial"/>
              <a:ea typeface="Arial"/>
              <a:cs typeface="Arial"/>
              <a:sym typeface="Arial"/>
            </a:endParaRPr>
          </a:p>
          <a:p>
            <a:pPr marL="342900" marR="0" lvl="0" indent="-342900" algn="just" rtl="0">
              <a:spcBef>
                <a:spcPts val="1000"/>
              </a:spcBef>
              <a:spcAft>
                <a:spcPts val="0"/>
              </a:spcAft>
              <a:buNone/>
            </a:pPr>
            <a:endParaRPr sz="2000" b="1" u="sng">
              <a:solidFill>
                <a:schemeClr val="dk1"/>
              </a:solidFill>
              <a:latin typeface="Arial"/>
              <a:ea typeface="Arial"/>
              <a:cs typeface="Arial"/>
              <a:sym typeface="Arial"/>
            </a:endParaRPr>
          </a:p>
        </p:txBody>
      </p:sp>
      <p:sp>
        <p:nvSpPr>
          <p:cNvPr id="367" name="Google Shape;367;p31"/>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9. Red herring</a:t>
            </a:r>
            <a:endParaRPr sz="2000" b="1">
              <a:solidFill>
                <a:srgbClr val="C00000"/>
              </a:solidFill>
              <a:latin typeface="Bookman Old Style"/>
              <a:ea typeface="Bookman Old Style"/>
              <a:cs typeface="Bookman Old Style"/>
              <a:sym typeface="Bookman Old Style"/>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2"/>
          <p:cNvSpPr txBox="1"/>
          <p:nvPr/>
        </p:nvSpPr>
        <p:spPr>
          <a:xfrm>
            <a:off x="-8068" y="2140556"/>
            <a:ext cx="3556128" cy="3305520"/>
          </a:xfrm>
          <a:prstGeom prst="rect">
            <a:avLst/>
          </a:prstGeom>
          <a:solidFill>
            <a:srgbClr val="FFCC00">
              <a:alpha val="11764"/>
            </a:srgbClr>
          </a:solidFill>
          <a:ln>
            <a:noFill/>
          </a:ln>
        </p:spPr>
        <p:txBody>
          <a:bodyPr spcFirstLastPara="1" wrap="square" lIns="91425" tIns="45700" rIns="91425" bIns="45700" anchor="t" anchorCtr="0">
            <a:spAutoFit/>
          </a:bodyPr>
          <a:lstStyle/>
          <a:p>
            <a:pPr marL="342900" marR="0" lvl="0" indent="-342900" algn="just" rtl="0">
              <a:lnSpc>
                <a:spcPct val="120000"/>
              </a:lnSpc>
              <a:spcBef>
                <a:spcPts val="0"/>
              </a:spcBef>
              <a:spcAft>
                <a:spcPts val="0"/>
              </a:spcAft>
              <a:buNone/>
            </a:pPr>
            <a:r>
              <a:rPr lang="en-US" sz="2400">
                <a:solidFill>
                  <a:schemeClr val="dk1"/>
                </a:solidFill>
                <a:latin typeface="Arial"/>
                <a:ea typeface="Arial"/>
                <a:cs typeface="Arial"/>
                <a:sym typeface="Arial"/>
              </a:rPr>
              <a:t> A: “I really get sick with those hot dogs.”</a:t>
            </a:r>
            <a:endParaRPr/>
          </a:p>
          <a:p>
            <a:pPr marL="342900" marR="0" lvl="0" indent="-342900" algn="just" rtl="0">
              <a:lnSpc>
                <a:spcPct val="120000"/>
              </a:lnSpc>
              <a:spcBef>
                <a:spcPts val="1200"/>
              </a:spcBef>
              <a:spcAft>
                <a:spcPts val="0"/>
              </a:spcAft>
              <a:buNone/>
            </a:pPr>
            <a:r>
              <a:rPr lang="en-US" sz="2400">
                <a:solidFill>
                  <a:schemeClr val="dk1"/>
                </a:solidFill>
                <a:latin typeface="Arial"/>
                <a:ea typeface="Arial"/>
                <a:cs typeface="Arial"/>
                <a:sym typeface="Arial"/>
              </a:rPr>
              <a:t>B: “Yeah, it’s really hot now. Give them a bath and you’ll see they’re lovely!” </a:t>
            </a:r>
            <a:endParaRPr/>
          </a:p>
          <a:p>
            <a:pPr marL="342900" marR="0" lvl="0" indent="-342900" algn="l" rtl="0">
              <a:spcBef>
                <a:spcPts val="0"/>
              </a:spcBef>
              <a:spcAft>
                <a:spcPts val="0"/>
              </a:spcAft>
              <a:buNone/>
            </a:pPr>
            <a:r>
              <a:rPr lang="en-US" sz="2400" b="1">
                <a:solidFill>
                  <a:schemeClr val="dk1"/>
                </a:solidFill>
                <a:latin typeface="Arial"/>
                <a:ea typeface="Arial"/>
                <a:cs typeface="Arial"/>
                <a:sym typeface="Arial"/>
              </a:rPr>
              <a:t> </a:t>
            </a:r>
            <a:endParaRPr/>
          </a:p>
        </p:txBody>
      </p:sp>
      <p:sp>
        <p:nvSpPr>
          <p:cNvPr id="373" name="Google Shape;373;p32"/>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10. Equivocation</a:t>
            </a:r>
            <a:endParaRPr sz="2000" b="1">
              <a:solidFill>
                <a:srgbClr val="C00000"/>
              </a:solidFill>
              <a:latin typeface="Bookman Old Style"/>
              <a:ea typeface="Bookman Old Style"/>
              <a:cs typeface="Bookman Old Style"/>
              <a:sym typeface="Bookman Old Style"/>
            </a:endParaRPr>
          </a:p>
        </p:txBody>
      </p:sp>
      <p:sp>
        <p:nvSpPr>
          <p:cNvPr id="374" name="Google Shape;374;p32"/>
          <p:cNvSpPr txBox="1"/>
          <p:nvPr/>
        </p:nvSpPr>
        <p:spPr>
          <a:xfrm>
            <a:off x="0" y="880334"/>
            <a:ext cx="9144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33CC"/>
                </a:solidFill>
                <a:latin typeface="Arial"/>
                <a:ea typeface="Arial"/>
                <a:cs typeface="Arial"/>
                <a:sym typeface="Arial"/>
              </a:rPr>
              <a:t>key words used in two or more senses in the same argument </a:t>
            </a:r>
            <a:r>
              <a:rPr lang="en-US" sz="2400">
                <a:solidFill>
                  <a:srgbClr val="FF3300"/>
                </a:solidFill>
                <a:latin typeface="Arial"/>
                <a:ea typeface="Arial"/>
                <a:cs typeface="Arial"/>
                <a:sym typeface="Arial"/>
              </a:rPr>
              <a:t> </a:t>
            </a:r>
            <a:endParaRPr/>
          </a:p>
        </p:txBody>
      </p:sp>
      <p:sp>
        <p:nvSpPr>
          <p:cNvPr id="375" name="Google Shape;375;p32"/>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76" name="Google Shape;376;p32"/>
          <p:cNvPicPr preferRelativeResize="0"/>
          <p:nvPr/>
        </p:nvPicPr>
        <p:blipFill rotWithShape="1">
          <a:blip r:embed="rId3">
            <a:alphaModFix/>
          </a:blip>
          <a:srcRect/>
          <a:stretch/>
        </p:blipFill>
        <p:spPr>
          <a:xfrm>
            <a:off x="3821169" y="1983855"/>
            <a:ext cx="5309384" cy="3807345"/>
          </a:xfrm>
          <a:prstGeom prst="rect">
            <a:avLst/>
          </a:prstGeom>
          <a:noFill/>
          <a:ln>
            <a:noFill/>
          </a:ln>
        </p:spPr>
      </p:pic>
      <p:sp>
        <p:nvSpPr>
          <p:cNvPr id="377" name="Google Shape;377;p32"/>
          <p:cNvSpPr txBox="1"/>
          <p:nvPr/>
        </p:nvSpPr>
        <p:spPr>
          <a:xfrm>
            <a:off x="228600" y="1411924"/>
            <a:ext cx="4663440" cy="46166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None/>
            </a:pPr>
            <a:r>
              <a:rPr lang="en-US" sz="2400" b="1">
                <a:solidFill>
                  <a:schemeClr val="dk1"/>
                </a:solidFill>
                <a:latin typeface="Arial"/>
                <a:ea typeface="Arial"/>
                <a:cs typeface="Arial"/>
                <a:sym typeface="Arial"/>
              </a:rPr>
              <a:t>Examples: </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animEffect transition="in" filter="fade">
                                      <p:cBhvr>
                                        <p:cTn id="7" dur="500"/>
                                        <p:tgtEl>
                                          <p:spTgt spid="3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
                                            <p:txEl>
                                              <p:pRg st="1" end="1"/>
                                            </p:txEl>
                                          </p:spTgt>
                                        </p:tgtEl>
                                        <p:attrNameLst>
                                          <p:attrName>style.visibility</p:attrName>
                                        </p:attrNameLst>
                                      </p:cBhvr>
                                      <p:to>
                                        <p:strVal val="visible"/>
                                      </p:to>
                                    </p:set>
                                    <p:animEffect transition="in" filter="fade">
                                      <p:cBhvr>
                                        <p:cTn id="12" dur="500"/>
                                        <p:tgtEl>
                                          <p:spTgt spid="3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2">
                                            <p:txEl>
                                              <p:pRg st="2" end="2"/>
                                            </p:txEl>
                                          </p:spTgt>
                                        </p:tgtEl>
                                        <p:attrNameLst>
                                          <p:attrName>style.visibility</p:attrName>
                                        </p:attrNameLst>
                                      </p:cBhvr>
                                      <p:to>
                                        <p:strVal val="visible"/>
                                      </p:to>
                                    </p:set>
                                    <p:animEffect transition="in" filter="fade">
                                      <p:cBhvr>
                                        <p:cTn id="17" dur="500"/>
                                        <p:tgtEl>
                                          <p:spTgt spid="3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33"/>
          <p:cNvPicPr preferRelativeResize="0"/>
          <p:nvPr/>
        </p:nvPicPr>
        <p:blipFill rotWithShape="1">
          <a:blip r:embed="rId3">
            <a:alphaModFix/>
          </a:blip>
          <a:srcRect/>
          <a:stretch/>
        </p:blipFill>
        <p:spPr>
          <a:xfrm>
            <a:off x="207811" y="1066799"/>
            <a:ext cx="3075856" cy="5456749"/>
          </a:xfrm>
          <a:prstGeom prst="rect">
            <a:avLst/>
          </a:prstGeom>
          <a:noFill/>
          <a:ln>
            <a:noFill/>
          </a:ln>
        </p:spPr>
      </p:pic>
      <p:sp>
        <p:nvSpPr>
          <p:cNvPr id="384" name="Google Shape;384;p33"/>
          <p:cNvSpPr/>
          <p:nvPr/>
        </p:nvSpPr>
        <p:spPr>
          <a:xfrm>
            <a:off x="3810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3200"/>
              <a:buFont typeface="Bookman Old Style"/>
              <a:buNone/>
            </a:pPr>
            <a:r>
              <a:rPr lang="en-US" sz="3200" b="1">
                <a:solidFill>
                  <a:srgbClr val="C00000"/>
                </a:solidFill>
                <a:latin typeface="Bookman Old Style"/>
                <a:ea typeface="Bookman Old Style"/>
                <a:cs typeface="Bookman Old Style"/>
                <a:sym typeface="Bookman Old Style"/>
              </a:rPr>
              <a:t>10. Equivocation</a:t>
            </a:r>
            <a:endParaRPr sz="2000" b="1">
              <a:solidFill>
                <a:srgbClr val="C00000"/>
              </a:solidFill>
              <a:latin typeface="Bookman Old Style"/>
              <a:ea typeface="Bookman Old Style"/>
              <a:cs typeface="Bookman Old Style"/>
              <a:sym typeface="Bookman Old Style"/>
            </a:endParaRPr>
          </a:p>
        </p:txBody>
      </p:sp>
      <p:pic>
        <p:nvPicPr>
          <p:cNvPr id="385" name="Google Shape;385;p33"/>
          <p:cNvPicPr preferRelativeResize="0"/>
          <p:nvPr/>
        </p:nvPicPr>
        <p:blipFill rotWithShape="1">
          <a:blip r:embed="rId4">
            <a:alphaModFix/>
          </a:blip>
          <a:srcRect/>
          <a:stretch/>
        </p:blipFill>
        <p:spPr>
          <a:xfrm>
            <a:off x="4267200" y="1113349"/>
            <a:ext cx="4737210" cy="5562600"/>
          </a:xfrm>
          <a:prstGeom prst="rect">
            <a:avLst/>
          </a:prstGeom>
          <a:noFill/>
          <a:ln>
            <a:noFill/>
          </a:ln>
        </p:spPr>
      </p:pic>
      <p:sp>
        <p:nvSpPr>
          <p:cNvPr id="386" name="Google Shape;386;p33"/>
          <p:cNvSpPr/>
          <p:nvPr/>
        </p:nvSpPr>
        <p:spPr>
          <a:xfrm>
            <a:off x="5602045" y="3428999"/>
            <a:ext cx="1027355" cy="465649"/>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p:nvPr/>
        </p:nvSpPr>
        <p:spPr>
          <a:xfrm>
            <a:off x="0" y="990600"/>
            <a:ext cx="8991600" cy="5117491"/>
          </a:xfrm>
          <a:prstGeom prst="rect">
            <a:avLst/>
          </a:prstGeom>
          <a:solidFill>
            <a:srgbClr val="FFCC00">
              <a:alpha val="11764"/>
            </a:srgb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chemeClr val="dk1"/>
                </a:solidFill>
                <a:latin typeface="Arial"/>
                <a:ea typeface="Arial"/>
                <a:cs typeface="Arial"/>
                <a:sym typeface="Arial"/>
              </a:rPr>
              <a:t>	</a:t>
            </a:r>
            <a:r>
              <a:rPr lang="en-US" sz="2400" b="1">
                <a:solidFill>
                  <a:srgbClr val="0033CC"/>
                </a:solidFill>
                <a:latin typeface="Arial"/>
                <a:ea typeface="Arial"/>
                <a:cs typeface="Arial"/>
                <a:sym typeface="Arial"/>
              </a:rPr>
              <a:t>simply restates the conclusion or argues in a circle </a:t>
            </a:r>
            <a:r>
              <a:rPr lang="en-US" sz="2400">
                <a:solidFill>
                  <a:srgbClr val="FF3300"/>
                </a:solidFill>
                <a:latin typeface="Arial"/>
                <a:ea typeface="Arial"/>
                <a:cs typeface="Arial"/>
                <a:sym typeface="Arial"/>
              </a:rPr>
              <a:t> </a:t>
            </a:r>
            <a:endParaRPr/>
          </a:p>
          <a:p>
            <a:pPr marL="342900" marR="0" lvl="0" indent="-342900" algn="just" rtl="0">
              <a:spcBef>
                <a:spcPts val="1000"/>
              </a:spcBef>
              <a:spcAft>
                <a:spcPts val="0"/>
              </a:spcAft>
              <a:buNone/>
            </a:pPr>
            <a:r>
              <a:rPr lang="en-US" sz="2000" b="1" u="sng">
                <a:solidFill>
                  <a:schemeClr val="dk1"/>
                </a:solidFill>
                <a:latin typeface="Arial"/>
                <a:ea typeface="Arial"/>
                <a:cs typeface="Arial"/>
                <a:sym typeface="Arial"/>
              </a:rPr>
              <a:t>Examples: </a:t>
            </a:r>
            <a:endParaRPr/>
          </a:p>
          <a:p>
            <a:pPr marL="342900" marR="0" lvl="0" indent="-342900" algn="l" rtl="0">
              <a:lnSpc>
                <a:spcPct val="125000"/>
              </a:lnSpc>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Bungee-jumping is dangerous because it’s unsafe. </a:t>
            </a:r>
            <a:endParaRPr/>
          </a:p>
          <a:p>
            <a:pPr marL="342900" marR="0" lvl="0" indent="-215900" algn="l" rtl="0">
              <a:lnSpc>
                <a:spcPct val="125000"/>
              </a:lnSpc>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2. Capital punishment is morally wrong because it is ethically impermissible to inﬂict death as punishment for a crime. </a:t>
            </a:r>
            <a:endParaRPr/>
          </a:p>
          <a:p>
            <a:pPr marL="342900" marR="0" lvl="0" indent="-342900" algn="l" rtl="0">
              <a:lnSpc>
                <a:spcPct val="125000"/>
              </a:lnSpc>
              <a:spcBef>
                <a:spcPts val="0"/>
              </a:spcBef>
              <a:spcAft>
                <a:spcPts val="0"/>
              </a:spcAft>
              <a:buNone/>
            </a:pPr>
            <a:endParaRPr sz="2000">
              <a:solidFill>
                <a:schemeClr val="dk1"/>
              </a:solidFill>
              <a:latin typeface="Arial"/>
              <a:ea typeface="Arial"/>
              <a:cs typeface="Arial"/>
              <a:sym typeface="Arial"/>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3. Kylie:  God wrote the Bible. </a:t>
            </a:r>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Ned:    How do you know? </a:t>
            </a:r>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Kylie:   Because it says so in the Bible, and what the Bible    </a:t>
            </a:r>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says is true. </a:t>
            </a:r>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Ned:    How do you know what the Bible says is true? </a:t>
            </a:r>
            <a:endParaRPr/>
          </a:p>
          <a:p>
            <a:pPr marL="342900" marR="0" lvl="0" indent="-342900" algn="l" rtl="0">
              <a:lnSpc>
                <a:spcPct val="125000"/>
              </a:lnSpc>
              <a:spcBef>
                <a:spcPts val="0"/>
              </a:spcBef>
              <a:spcAft>
                <a:spcPts val="0"/>
              </a:spcAft>
              <a:buNone/>
            </a:pPr>
            <a:r>
              <a:rPr lang="en-US" sz="2000">
                <a:solidFill>
                  <a:schemeClr val="dk1"/>
                </a:solidFill>
                <a:latin typeface="Arial"/>
                <a:ea typeface="Arial"/>
                <a:cs typeface="Arial"/>
                <a:sym typeface="Arial"/>
              </a:rPr>
              <a:t>    Kylie:   Because God wrote the Bible. </a:t>
            </a:r>
            <a:endParaRPr/>
          </a:p>
        </p:txBody>
      </p:sp>
      <p:sp>
        <p:nvSpPr>
          <p:cNvPr id="393" name="Google Shape;393;p34"/>
          <p:cNvSpPr/>
          <p:nvPr/>
        </p:nvSpPr>
        <p:spPr>
          <a:xfrm>
            <a:off x="0" y="0"/>
            <a:ext cx="89154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C00000"/>
              </a:buClr>
              <a:buSzPts val="2800"/>
              <a:buFont typeface="Bookman Old Style"/>
              <a:buNone/>
            </a:pPr>
            <a:r>
              <a:rPr lang="en-US" sz="2800" b="1">
                <a:solidFill>
                  <a:srgbClr val="C00000"/>
                </a:solidFill>
                <a:latin typeface="Bookman Old Style"/>
                <a:ea typeface="Bookman Old Style"/>
                <a:cs typeface="Bookman Old Style"/>
                <a:sym typeface="Bookman Old Style"/>
              </a:rPr>
              <a:t>11. Begging the question (circular reasoning)</a:t>
            </a:r>
            <a:endParaRPr sz="1800" b="1">
              <a:solidFill>
                <a:srgbClr val="C00000"/>
              </a:solidFill>
              <a:latin typeface="Bookman Old Style"/>
              <a:ea typeface="Bookman Old Style"/>
              <a:cs typeface="Bookman Old Style"/>
              <a:sym typeface="Bookman Old Style"/>
            </a:endParaRPr>
          </a:p>
        </p:txBody>
      </p:sp>
    </p:spTree>
  </p:cSld>
  <p:clrMapOvr>
    <a:masterClrMapping/>
  </p:clrMapOvr>
  <p:transition spd="slow">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body" idx="1"/>
          </p:nvPr>
        </p:nvSpPr>
        <p:spPr>
          <a:xfrm>
            <a:off x="614362" y="1488141"/>
            <a:ext cx="7543800" cy="1905000"/>
          </a:xfrm>
          <a:prstGeom prst="rect">
            <a:avLst/>
          </a:prstGeom>
          <a:noFill/>
          <a:ln>
            <a:noFill/>
          </a:ln>
        </p:spPr>
        <p:txBody>
          <a:bodyPr spcFirstLastPara="1" wrap="square" lIns="68550" tIns="34275" rIns="68550" bIns="34275" anchor="t" anchorCtr="0">
            <a:normAutofit fontScale="85000" lnSpcReduction="20000"/>
          </a:bodyPr>
          <a:lstStyle/>
          <a:p>
            <a:pPr marL="0" lvl="0" indent="0" algn="l" rtl="0">
              <a:lnSpc>
                <a:spcPct val="150000"/>
              </a:lnSpc>
              <a:spcBef>
                <a:spcPts val="750"/>
              </a:spcBef>
              <a:spcAft>
                <a:spcPts val="0"/>
              </a:spcAft>
              <a:buClr>
                <a:schemeClr val="accent1"/>
              </a:buClr>
              <a:buSzPct val="100840"/>
              <a:buFont typeface="Quattrocento Sans"/>
              <a:buNone/>
            </a:pPr>
            <a:r>
              <a:rPr lang="en-US" sz="2800" b="1">
                <a:solidFill>
                  <a:schemeClr val="accent1"/>
                </a:solidFill>
                <a:latin typeface="Quattrocento Sans"/>
                <a:ea typeface="Quattrocento Sans"/>
                <a:cs typeface="Quattrocento Sans"/>
                <a:sym typeface="Quattrocento Sans"/>
              </a:rPr>
              <a:t>A: </a:t>
            </a:r>
            <a:r>
              <a:rPr lang="en-US" sz="2800" b="1">
                <a:solidFill>
                  <a:srgbClr val="FF0000"/>
                </a:solidFill>
              </a:rPr>
              <a:t>Ms. Ngoc's quizzes are difficult.</a:t>
            </a:r>
            <a:endParaRPr sz="2800" b="1">
              <a:solidFill>
                <a:srgbClr val="FF0000"/>
              </a:solidFill>
            </a:endParaRPr>
          </a:p>
          <a:p>
            <a:pPr marL="0" lvl="0" indent="0" algn="l" rtl="0">
              <a:lnSpc>
                <a:spcPct val="150000"/>
              </a:lnSpc>
              <a:spcBef>
                <a:spcPts val="750"/>
              </a:spcBef>
              <a:spcAft>
                <a:spcPts val="0"/>
              </a:spcAft>
              <a:buClr>
                <a:schemeClr val="accent1"/>
              </a:buClr>
              <a:buSzPct val="100840"/>
              <a:buFont typeface="Quattrocento Sans"/>
              <a:buNone/>
            </a:pPr>
            <a:r>
              <a:rPr lang="en-US" sz="2800" b="1">
                <a:solidFill>
                  <a:schemeClr val="accent1"/>
                </a:solidFill>
                <a:latin typeface="Quattrocento Sans"/>
                <a:ea typeface="Quattrocento Sans"/>
                <a:cs typeface="Quattrocento Sans"/>
                <a:sym typeface="Quattrocento Sans"/>
              </a:rPr>
              <a:t>B: </a:t>
            </a:r>
            <a:r>
              <a:rPr lang="en-US" sz="2800" b="1">
                <a:solidFill>
                  <a:srgbClr val="FF0000"/>
                </a:solidFill>
              </a:rPr>
              <a:t>Why are they difficult?</a:t>
            </a:r>
            <a:endParaRPr sz="2800" b="1">
              <a:solidFill>
                <a:srgbClr val="FF0000"/>
              </a:solidFill>
            </a:endParaRPr>
          </a:p>
          <a:p>
            <a:pPr marL="0" lvl="0" indent="0" algn="l" rtl="0">
              <a:lnSpc>
                <a:spcPct val="150000"/>
              </a:lnSpc>
              <a:spcBef>
                <a:spcPts val="750"/>
              </a:spcBef>
              <a:spcAft>
                <a:spcPts val="0"/>
              </a:spcAft>
              <a:buClr>
                <a:schemeClr val="accent1"/>
              </a:buClr>
              <a:buSzPct val="100840"/>
              <a:buFont typeface="Arial"/>
              <a:buNone/>
            </a:pPr>
            <a:r>
              <a:rPr lang="en-US" sz="2800" b="1">
                <a:solidFill>
                  <a:schemeClr val="accent1"/>
                </a:solidFill>
              </a:rPr>
              <a:t>A: </a:t>
            </a:r>
            <a:r>
              <a:rPr lang="en-US" sz="2800" b="1">
                <a:solidFill>
                  <a:srgbClr val="FF0000"/>
                </a:solidFill>
              </a:rPr>
              <a:t>Because the questions are not easy.</a:t>
            </a:r>
            <a:endParaRPr sz="2800" b="1">
              <a:solidFill>
                <a:schemeClr val="accent1"/>
              </a:solidFill>
            </a:endParaRPr>
          </a:p>
        </p:txBody>
      </p:sp>
      <p:sp>
        <p:nvSpPr>
          <p:cNvPr id="399" name="Google Shape;399;p35"/>
          <p:cNvSpPr txBox="1"/>
          <p:nvPr/>
        </p:nvSpPr>
        <p:spPr>
          <a:xfrm>
            <a:off x="457200" y="6070059"/>
            <a:ext cx="3218186"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rgbClr val="0070C0"/>
                </a:solidFill>
                <a:latin typeface="Calibri"/>
                <a:ea typeface="Calibri"/>
                <a:cs typeface="Calibri"/>
                <a:sym typeface="Calibri"/>
              </a:rPr>
              <a:t>Source: Giang Dao  </a:t>
            </a:r>
            <a:endParaRPr sz="1800">
              <a:solidFill>
                <a:schemeClr val="dk1"/>
              </a:solidFill>
              <a:latin typeface="Arial"/>
              <a:ea typeface="Arial"/>
              <a:cs typeface="Arial"/>
              <a:sym typeface="Arial"/>
            </a:endParaRPr>
          </a:p>
        </p:txBody>
      </p:sp>
      <p:sp>
        <p:nvSpPr>
          <p:cNvPr id="400" name="Google Shape;400;p35"/>
          <p:cNvSpPr txBox="1">
            <a:spLocks noGrp="1"/>
          </p:cNvSpPr>
          <p:nvPr>
            <p:ph type="title"/>
          </p:nvPr>
        </p:nvSpPr>
        <p:spPr>
          <a:xfrm>
            <a:off x="1371600" y="490538"/>
            <a:ext cx="6029325" cy="542925"/>
          </a:xfrm>
          <a:prstGeom prst="rect">
            <a:avLst/>
          </a:prstGeom>
          <a:noFill/>
          <a:ln>
            <a:noFill/>
          </a:ln>
        </p:spPr>
        <p:txBody>
          <a:bodyPr spcFirstLastPara="1" wrap="square" lIns="68550" tIns="34275" rIns="68550" bIns="34275" anchor="ctr" anchorCtr="0">
            <a:normAutofit/>
          </a:bodyPr>
          <a:lstStyle/>
          <a:p>
            <a:pPr marL="0" lvl="0" indent="0" algn="ctr" rtl="0">
              <a:lnSpc>
                <a:spcPct val="90000"/>
              </a:lnSpc>
              <a:spcBef>
                <a:spcPts val="0"/>
              </a:spcBef>
              <a:spcAft>
                <a:spcPts val="0"/>
              </a:spcAft>
              <a:buNone/>
            </a:pPr>
            <a:r>
              <a:rPr lang="en-US" sz="2700">
                <a:solidFill>
                  <a:srgbClr val="C00000"/>
                </a:solidFill>
              </a:rPr>
              <a:t>Student’s contribution</a:t>
            </a:r>
            <a:endParaRPr>
              <a:solidFill>
                <a:srgbClr val="C00000"/>
              </a:solidFill>
            </a:endParaRPr>
          </a:p>
        </p:txBody>
      </p:sp>
      <p:sp>
        <p:nvSpPr>
          <p:cNvPr id="401" name="Google Shape;401;p35"/>
          <p:cNvSpPr txBox="1"/>
          <p:nvPr/>
        </p:nvSpPr>
        <p:spPr>
          <a:xfrm>
            <a:off x="457200" y="5181600"/>
            <a:ext cx="6400800" cy="571500"/>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n-US" sz="2400" b="1">
                <a:solidFill>
                  <a:srgbClr val="0070C0"/>
                </a:solidFill>
                <a:latin typeface="Calibri"/>
                <a:ea typeface="Calibri"/>
                <a:cs typeface="Calibri"/>
                <a:sym typeface="Calibri"/>
              </a:rPr>
              <a:t>Fallacy type: Begging the question </a:t>
            </a:r>
            <a:endParaRPr sz="24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7"/>
          <p:cNvSpPr txBox="1">
            <a:spLocks noGrp="1"/>
          </p:cNvSpPr>
          <p:nvPr>
            <p:ph type="title"/>
          </p:nvPr>
        </p:nvSpPr>
        <p:spPr>
          <a:xfrm>
            <a:off x="457200" y="1676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YOUR TURN</a:t>
            </a:r>
            <a:endParaRPr/>
          </a:p>
        </p:txBody>
      </p:sp>
      <p:sp>
        <p:nvSpPr>
          <p:cNvPr id="407" name="Google Shape;407;p37"/>
          <p:cNvSpPr txBox="1"/>
          <p:nvPr/>
        </p:nvSpPr>
        <p:spPr>
          <a:xfrm>
            <a:off x="1371600" y="3493674"/>
            <a:ext cx="61722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FALLACY OR NOT FALLACY?</a:t>
            </a:r>
            <a:endParaRPr sz="3200" b="1">
              <a:solidFill>
                <a:schemeClr val="dk1"/>
              </a:solidFill>
              <a:latin typeface="Arial"/>
              <a:ea typeface="Arial"/>
              <a:cs typeface="Arial"/>
              <a:sym typeface="Aria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38" descr="Biến căng: Mày biết bố mày là ai không? | Tuổi Trẻ Cười"/>
          <p:cNvPicPr preferRelativeResize="0"/>
          <p:nvPr/>
        </p:nvPicPr>
        <p:blipFill rotWithShape="1">
          <a:blip r:embed="rId3">
            <a:alphaModFix/>
          </a:blip>
          <a:srcRect/>
          <a:stretch/>
        </p:blipFill>
        <p:spPr>
          <a:xfrm>
            <a:off x="1981200" y="1219200"/>
            <a:ext cx="4821238" cy="5386022"/>
          </a:xfrm>
          <a:prstGeom prst="rect">
            <a:avLst/>
          </a:prstGeom>
          <a:noFill/>
          <a:ln>
            <a:noFill/>
          </a:ln>
        </p:spPr>
      </p:pic>
      <p:sp>
        <p:nvSpPr>
          <p:cNvPr id="414" name="Google Shape;414;p38"/>
          <p:cNvSpPr txBox="1"/>
          <p:nvPr/>
        </p:nvSpPr>
        <p:spPr>
          <a:xfrm>
            <a:off x="1600200" y="187837"/>
            <a:ext cx="61722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Arial"/>
                <a:ea typeface="Arial"/>
                <a:cs typeface="Arial"/>
                <a:sym typeface="Arial"/>
              </a:rPr>
              <a:t>FALLACY OR NOT FALLACY?</a:t>
            </a:r>
            <a:endParaRPr sz="3200" b="1">
              <a:solidFill>
                <a:schemeClr val="dk1"/>
              </a:solidFill>
              <a:latin typeface="Arial"/>
              <a:ea typeface="Arial"/>
              <a:cs typeface="Arial"/>
              <a:sym typeface="Aria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9"/>
          <p:cNvSpPr txBox="1">
            <a:spLocks noGrp="1"/>
          </p:cNvSpPr>
          <p:nvPr>
            <p:ph type="title"/>
          </p:nvPr>
        </p:nvSpPr>
        <p:spPr>
          <a:xfrm>
            <a:off x="447040" y="183357"/>
            <a:ext cx="8229600" cy="182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a:t>The Oscars Slap (March 27, 2022)</a:t>
            </a:r>
            <a:endParaRPr/>
          </a:p>
        </p:txBody>
      </p:sp>
      <p:pic>
        <p:nvPicPr>
          <p:cNvPr id="421" name="Google Shape;421;p39"/>
          <p:cNvPicPr preferRelativeResize="0"/>
          <p:nvPr/>
        </p:nvPicPr>
        <p:blipFill rotWithShape="1">
          <a:blip r:embed="rId3">
            <a:alphaModFix/>
          </a:blip>
          <a:srcRect/>
          <a:stretch/>
        </p:blipFill>
        <p:spPr>
          <a:xfrm>
            <a:off x="2971800" y="834945"/>
            <a:ext cx="1864994" cy="1931285"/>
          </a:xfrm>
          <a:prstGeom prst="rect">
            <a:avLst/>
          </a:prstGeom>
          <a:noFill/>
          <a:ln>
            <a:noFill/>
          </a:ln>
        </p:spPr>
      </p:pic>
      <p:pic>
        <p:nvPicPr>
          <p:cNvPr id="422" name="Google Shape;422;p39"/>
          <p:cNvPicPr preferRelativeResize="0"/>
          <p:nvPr/>
        </p:nvPicPr>
        <p:blipFill rotWithShape="1">
          <a:blip r:embed="rId4">
            <a:alphaModFix/>
          </a:blip>
          <a:srcRect/>
          <a:stretch/>
        </p:blipFill>
        <p:spPr>
          <a:xfrm>
            <a:off x="562061" y="829711"/>
            <a:ext cx="1317770" cy="1958847"/>
          </a:xfrm>
          <a:prstGeom prst="rect">
            <a:avLst/>
          </a:prstGeom>
          <a:noFill/>
          <a:ln>
            <a:noFill/>
          </a:ln>
        </p:spPr>
      </p:pic>
      <p:sp>
        <p:nvSpPr>
          <p:cNvPr id="423" name="Google Shape;423;p39"/>
          <p:cNvSpPr txBox="1"/>
          <p:nvPr/>
        </p:nvSpPr>
        <p:spPr>
          <a:xfrm>
            <a:off x="562061" y="2962601"/>
            <a:ext cx="7620000" cy="8002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chemeClr val="dk1"/>
                </a:solidFill>
                <a:latin typeface="Arial"/>
                <a:ea typeface="Arial"/>
                <a:cs typeface="Arial"/>
                <a:sym typeface="Arial"/>
              </a:rPr>
              <a:t>Chris Rock: "Jada I love you, 'G.I. Jane 2,' can't wait to see it," </a:t>
            </a:r>
            <a:endParaRPr/>
          </a:p>
          <a:p>
            <a:pPr marL="0" marR="0" lvl="0" indent="0" algn="l" rtl="0">
              <a:spcBef>
                <a:spcPts val="1200"/>
              </a:spcBef>
              <a:spcAft>
                <a:spcPts val="0"/>
              </a:spcAft>
              <a:buNone/>
            </a:pPr>
            <a:r>
              <a:rPr lang="en-US" sz="1800">
                <a:solidFill>
                  <a:schemeClr val="dk1"/>
                </a:solidFill>
                <a:latin typeface="Arial"/>
                <a:ea typeface="Arial"/>
                <a:cs typeface="Arial"/>
                <a:sym typeface="Arial"/>
              </a:rPr>
              <a:t>Will Smith: </a:t>
            </a:r>
            <a:r>
              <a:rPr lang="en-US" sz="1800" b="0" i="0">
                <a:solidFill>
                  <a:schemeClr val="dk1"/>
                </a:solidFill>
                <a:latin typeface="Arial"/>
                <a:ea typeface="Arial"/>
                <a:cs typeface="Arial"/>
                <a:sym typeface="Arial"/>
              </a:rPr>
              <a:t>“Leave my wife's name out of your f**king mouth."</a:t>
            </a:r>
            <a:endParaRPr sz="1800">
              <a:solidFill>
                <a:schemeClr val="dk1"/>
              </a:solidFill>
              <a:latin typeface="Arial"/>
              <a:ea typeface="Arial"/>
              <a:cs typeface="Arial"/>
              <a:sym typeface="Arial"/>
            </a:endParaRPr>
          </a:p>
        </p:txBody>
      </p:sp>
      <p:pic>
        <p:nvPicPr>
          <p:cNvPr id="424" name="Google Shape;424;p39"/>
          <p:cNvPicPr preferRelativeResize="0"/>
          <p:nvPr/>
        </p:nvPicPr>
        <p:blipFill rotWithShape="1">
          <a:blip r:embed="rId5">
            <a:alphaModFix/>
          </a:blip>
          <a:srcRect/>
          <a:stretch/>
        </p:blipFill>
        <p:spPr>
          <a:xfrm>
            <a:off x="5685151" y="758360"/>
            <a:ext cx="2677160" cy="2007870"/>
          </a:xfrm>
          <a:prstGeom prst="rect">
            <a:avLst/>
          </a:prstGeom>
          <a:noFill/>
          <a:ln>
            <a:noFill/>
          </a:ln>
        </p:spPr>
      </p:pic>
      <p:sp>
        <p:nvSpPr>
          <p:cNvPr id="425" name="Google Shape;425;p39"/>
          <p:cNvSpPr/>
          <p:nvPr/>
        </p:nvSpPr>
        <p:spPr>
          <a:xfrm>
            <a:off x="2209800" y="1600200"/>
            <a:ext cx="3810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39"/>
          <p:cNvSpPr/>
          <p:nvPr/>
        </p:nvSpPr>
        <p:spPr>
          <a:xfrm>
            <a:off x="5027294" y="1656734"/>
            <a:ext cx="3810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27" name="Google Shape;427;p39"/>
          <p:cNvPicPr preferRelativeResize="0"/>
          <p:nvPr/>
        </p:nvPicPr>
        <p:blipFill rotWithShape="1">
          <a:blip r:embed="rId6">
            <a:alphaModFix/>
          </a:blip>
          <a:srcRect/>
          <a:stretch/>
        </p:blipFill>
        <p:spPr>
          <a:xfrm>
            <a:off x="-19875" y="4311778"/>
            <a:ext cx="2991675" cy="2047724"/>
          </a:xfrm>
          <a:prstGeom prst="rect">
            <a:avLst/>
          </a:prstGeom>
          <a:noFill/>
          <a:ln>
            <a:noFill/>
          </a:ln>
        </p:spPr>
      </p:pic>
      <p:pic>
        <p:nvPicPr>
          <p:cNvPr id="428" name="Google Shape;428;p39"/>
          <p:cNvPicPr preferRelativeResize="0"/>
          <p:nvPr/>
        </p:nvPicPr>
        <p:blipFill rotWithShape="1">
          <a:blip r:embed="rId7">
            <a:alphaModFix/>
          </a:blip>
          <a:srcRect/>
          <a:stretch/>
        </p:blipFill>
        <p:spPr>
          <a:xfrm>
            <a:off x="5924550" y="4167959"/>
            <a:ext cx="3124200" cy="2208292"/>
          </a:xfrm>
          <a:prstGeom prst="rect">
            <a:avLst/>
          </a:prstGeom>
          <a:noFill/>
          <a:ln>
            <a:noFill/>
          </a:ln>
        </p:spPr>
      </p:pic>
      <p:pic>
        <p:nvPicPr>
          <p:cNvPr id="429" name="Google Shape;429;p39"/>
          <p:cNvPicPr preferRelativeResize="0"/>
          <p:nvPr/>
        </p:nvPicPr>
        <p:blipFill rotWithShape="1">
          <a:blip r:embed="rId8">
            <a:alphaModFix/>
          </a:blip>
          <a:srcRect/>
          <a:stretch/>
        </p:blipFill>
        <p:spPr>
          <a:xfrm>
            <a:off x="3003385" y="4299894"/>
            <a:ext cx="2649608" cy="2318725"/>
          </a:xfrm>
          <a:prstGeom prst="rect">
            <a:avLst/>
          </a:prstGeom>
          <a:noFill/>
          <a:ln>
            <a:noFill/>
          </a:ln>
        </p:spPr>
      </p:pic>
      <p:sp>
        <p:nvSpPr>
          <p:cNvPr id="430" name="Google Shape;430;p39"/>
          <p:cNvSpPr/>
          <p:nvPr/>
        </p:nvSpPr>
        <p:spPr>
          <a:xfrm>
            <a:off x="2895600" y="3762820"/>
            <a:ext cx="228600" cy="351980"/>
          </a:xfrm>
          <a:prstGeom prst="down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p:nvPr/>
        </p:nvSpPr>
        <p:spPr>
          <a:xfrm>
            <a:off x="1371600" y="228600"/>
            <a:ext cx="6172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FALLACY OR NOT FALLACY?</a:t>
            </a:r>
            <a:endParaRPr sz="2400" b="1">
              <a:solidFill>
                <a:schemeClr val="dk1"/>
              </a:solidFill>
              <a:latin typeface="Arial"/>
              <a:ea typeface="Arial"/>
              <a:cs typeface="Arial"/>
              <a:sym typeface="Arial"/>
            </a:endParaRPr>
          </a:p>
        </p:txBody>
      </p:sp>
      <p:pic>
        <p:nvPicPr>
          <p:cNvPr id="437" name="Google Shape;437;p40"/>
          <p:cNvPicPr preferRelativeResize="0"/>
          <p:nvPr/>
        </p:nvPicPr>
        <p:blipFill rotWithShape="1">
          <a:blip r:embed="rId3">
            <a:alphaModFix/>
          </a:blip>
          <a:srcRect/>
          <a:stretch/>
        </p:blipFill>
        <p:spPr>
          <a:xfrm>
            <a:off x="106680" y="909776"/>
            <a:ext cx="2743200" cy="2743200"/>
          </a:xfrm>
          <a:prstGeom prst="rect">
            <a:avLst/>
          </a:prstGeom>
          <a:noFill/>
          <a:ln>
            <a:noFill/>
          </a:ln>
        </p:spPr>
      </p:pic>
      <p:sp>
        <p:nvSpPr>
          <p:cNvPr id="438" name="Google Shape;438;p40"/>
          <p:cNvSpPr txBox="1"/>
          <p:nvPr/>
        </p:nvSpPr>
        <p:spPr>
          <a:xfrm>
            <a:off x="-76200" y="3776176"/>
            <a:ext cx="3352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333333"/>
                </a:solidFill>
                <a:latin typeface="Georgia"/>
                <a:ea typeface="Georgia"/>
                <a:cs typeface="Georgia"/>
                <a:sym typeface="Georgia"/>
              </a:rPr>
              <a:t>Fox News host</a:t>
            </a:r>
            <a:r>
              <a:rPr lang="en-US" sz="1800">
                <a:solidFill>
                  <a:srgbClr val="333333"/>
                </a:solidFill>
                <a:latin typeface="Georgia"/>
                <a:ea typeface="Georgia"/>
                <a:cs typeface="Georgia"/>
                <a:sym typeface="Georgia"/>
              </a:rPr>
              <a:t> Jesse Watters </a:t>
            </a:r>
            <a:endParaRPr/>
          </a:p>
        </p:txBody>
      </p:sp>
      <p:sp>
        <p:nvSpPr>
          <p:cNvPr id="439" name="Google Shape;439;p40"/>
          <p:cNvSpPr txBox="1"/>
          <p:nvPr/>
        </p:nvSpPr>
        <p:spPr>
          <a:xfrm>
            <a:off x="2971800" y="1372271"/>
            <a:ext cx="6172200" cy="78534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a:solidFill>
                  <a:schemeClr val="dk1"/>
                </a:solidFill>
                <a:latin typeface="Arial"/>
                <a:ea typeface="Arial"/>
                <a:cs typeface="Arial"/>
                <a:sym typeface="Arial"/>
              </a:rPr>
              <a:t>“This is the first time I’ve ever seen the media cover </a:t>
            </a:r>
            <a:r>
              <a:rPr lang="en-US" sz="1600" b="1">
                <a:solidFill>
                  <a:schemeClr val="dk1"/>
                </a:solidFill>
                <a:latin typeface="Arial"/>
                <a:ea typeface="Arial"/>
                <a:cs typeface="Arial"/>
                <a:sym typeface="Arial"/>
              </a:rPr>
              <a:t>black-on-black crime</a:t>
            </a:r>
            <a:r>
              <a:rPr lang="en-US" sz="1600">
                <a:solidFill>
                  <a:schemeClr val="dk1"/>
                </a:solidFill>
                <a:latin typeface="Arial"/>
                <a:ea typeface="Arial"/>
                <a:cs typeface="Arial"/>
                <a:sym typeface="Arial"/>
              </a:rPr>
              <a:t>, so I’m actually quite surprised by this,” Watters said. </a:t>
            </a:r>
            <a:endParaRPr/>
          </a:p>
        </p:txBody>
      </p:sp>
      <p:pic>
        <p:nvPicPr>
          <p:cNvPr id="440" name="Google Shape;440;p40"/>
          <p:cNvPicPr preferRelativeResize="0"/>
          <p:nvPr/>
        </p:nvPicPr>
        <p:blipFill rotWithShape="1">
          <a:blip r:embed="rId4">
            <a:alphaModFix/>
          </a:blip>
          <a:srcRect/>
          <a:stretch/>
        </p:blipFill>
        <p:spPr>
          <a:xfrm>
            <a:off x="3733802" y="2805461"/>
            <a:ext cx="4267200" cy="2005760"/>
          </a:xfrm>
          <a:prstGeom prst="rect">
            <a:avLst/>
          </a:prstGeom>
          <a:noFill/>
          <a:ln>
            <a:noFill/>
          </a:ln>
        </p:spPr>
      </p:pic>
      <p:sp>
        <p:nvSpPr>
          <p:cNvPr id="441" name="Google Shape;441;p40"/>
          <p:cNvSpPr/>
          <p:nvPr/>
        </p:nvSpPr>
        <p:spPr>
          <a:xfrm>
            <a:off x="6934200" y="3610935"/>
            <a:ext cx="533400" cy="38100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3"/>
          <p:cNvSpPr txBox="1">
            <a:spLocks noGrp="1"/>
          </p:cNvSpPr>
          <p:nvPr>
            <p:ph type="title" idx="4294967295"/>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How many fallacies can you find?</a:t>
            </a:r>
            <a:endParaRPr sz="2000" b="1">
              <a:solidFill>
                <a:srgbClr val="C00000"/>
              </a:solidFill>
              <a:latin typeface="Bookman Old Style"/>
              <a:ea typeface="Bookman Old Style"/>
              <a:cs typeface="Bookman Old Style"/>
              <a:sym typeface="Bookman Old Style"/>
            </a:endParaRPr>
          </a:p>
        </p:txBody>
      </p:sp>
      <p:sp>
        <p:nvSpPr>
          <p:cNvPr id="448" name="Google Shape;448;p43"/>
          <p:cNvSpPr txBox="1">
            <a:spLocks noGrp="1"/>
          </p:cNvSpPr>
          <p:nvPr>
            <p:ph type="body" idx="4294967295"/>
          </p:nvPr>
        </p:nvSpPr>
        <p:spPr>
          <a:xfrm>
            <a:off x="200025" y="685800"/>
            <a:ext cx="8915400" cy="5257800"/>
          </a:xfrm>
          <a:prstGeom prst="rect">
            <a:avLst/>
          </a:prstGeom>
          <a:noFill/>
          <a:ln>
            <a:noFill/>
          </a:ln>
        </p:spPr>
        <p:txBody>
          <a:bodyPr spcFirstLastPara="1" wrap="square" lIns="91425" tIns="45700" rIns="91425" bIns="45700" anchor="t" anchorCtr="0">
            <a:noAutofit/>
          </a:bodyPr>
          <a:lstStyle/>
          <a:p>
            <a:pPr marL="990600" lvl="1" indent="-533400" algn="l" rtl="0">
              <a:lnSpc>
                <a:spcPct val="150000"/>
              </a:lnSpc>
              <a:spcBef>
                <a:spcPts val="0"/>
              </a:spcBef>
              <a:spcAft>
                <a:spcPts val="0"/>
              </a:spcAft>
              <a:buClr>
                <a:schemeClr val="dk1"/>
              </a:buClr>
              <a:buSzPts val="2000"/>
              <a:buFont typeface="Arial"/>
              <a:buNone/>
            </a:pPr>
            <a:endParaRPr sz="2000" b="1"/>
          </a:p>
          <a:p>
            <a:pPr marL="990600" lvl="1" indent="-533400" algn="l" rtl="0">
              <a:lnSpc>
                <a:spcPct val="150000"/>
              </a:lnSpc>
              <a:spcBef>
                <a:spcPts val="400"/>
              </a:spcBef>
              <a:spcAft>
                <a:spcPts val="0"/>
              </a:spcAft>
              <a:buClr>
                <a:schemeClr val="dk1"/>
              </a:buClr>
              <a:buSzPts val="2000"/>
              <a:buFont typeface="Arial"/>
              <a:buNone/>
            </a:pPr>
            <a:r>
              <a:rPr lang="en-US" sz="2000" b="1"/>
              <a:t>  </a:t>
            </a:r>
            <a:endParaRPr/>
          </a:p>
        </p:txBody>
      </p:sp>
      <p:pic>
        <p:nvPicPr>
          <p:cNvPr id="449" name="Google Shape;449;p43"/>
          <p:cNvPicPr preferRelativeResize="0"/>
          <p:nvPr/>
        </p:nvPicPr>
        <p:blipFill rotWithShape="1">
          <a:blip r:embed="rId3">
            <a:alphaModFix/>
          </a:blip>
          <a:srcRect/>
          <a:stretch/>
        </p:blipFill>
        <p:spPr>
          <a:xfrm>
            <a:off x="-123825" y="1752600"/>
            <a:ext cx="6623050" cy="4271963"/>
          </a:xfrm>
          <a:prstGeom prst="rect">
            <a:avLst/>
          </a:prstGeom>
          <a:noFill/>
          <a:ln>
            <a:noFill/>
          </a:ln>
        </p:spPr>
      </p:pic>
      <p:pic>
        <p:nvPicPr>
          <p:cNvPr id="450" name="Google Shape;450;p43"/>
          <p:cNvPicPr preferRelativeResize="0"/>
          <p:nvPr/>
        </p:nvPicPr>
        <p:blipFill rotWithShape="1">
          <a:blip r:embed="rId4">
            <a:alphaModFix/>
          </a:blip>
          <a:srcRect/>
          <a:stretch/>
        </p:blipFill>
        <p:spPr>
          <a:xfrm>
            <a:off x="6565900" y="2078038"/>
            <a:ext cx="2578100" cy="3484562"/>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10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t>CONCEPT OF RELEVANCE</a:t>
            </a:r>
            <a:endParaRPr/>
          </a:p>
        </p:txBody>
      </p:sp>
      <p:sp>
        <p:nvSpPr>
          <p:cNvPr id="128" name="Google Shape;128;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25000"/>
              </a:lnSpc>
              <a:spcBef>
                <a:spcPts val="0"/>
              </a:spcBef>
              <a:spcAft>
                <a:spcPts val="0"/>
              </a:spcAft>
              <a:buClr>
                <a:schemeClr val="dk1"/>
              </a:buClr>
              <a:buSzPts val="2800"/>
              <a:buFont typeface="Arial"/>
              <a:buChar char="-"/>
            </a:pPr>
            <a:r>
              <a:rPr lang="en-US" sz="2800" dirty="0"/>
              <a:t>One statement is relevant to another when it provides evidence either </a:t>
            </a:r>
            <a:r>
              <a:rPr lang="en-US" sz="2800" u="sng" dirty="0"/>
              <a:t>for</a:t>
            </a:r>
            <a:r>
              <a:rPr lang="en-US" sz="2800" dirty="0"/>
              <a:t> or </a:t>
            </a:r>
            <a:r>
              <a:rPr lang="en-US" sz="2800" u="sng" dirty="0"/>
              <a:t>against</a:t>
            </a:r>
            <a:r>
              <a:rPr lang="en-US" sz="2800" dirty="0"/>
              <a:t> that other statement (even if it is completely false). </a:t>
            </a:r>
            <a:endParaRPr dirty="0"/>
          </a:p>
          <a:p>
            <a:pPr marL="342900" lvl="0" indent="-342900" algn="l" rtl="0">
              <a:lnSpc>
                <a:spcPct val="125000"/>
              </a:lnSpc>
              <a:spcBef>
                <a:spcPts val="560"/>
              </a:spcBef>
              <a:spcAft>
                <a:spcPts val="0"/>
              </a:spcAft>
              <a:buClr>
                <a:schemeClr val="dk1"/>
              </a:buClr>
              <a:buSzPts val="2800"/>
              <a:buFont typeface="Arial"/>
              <a:buChar char="-"/>
            </a:pPr>
            <a:r>
              <a:rPr lang="en-US" sz="2800" dirty="0"/>
              <a:t>A statement can be: </a:t>
            </a:r>
            <a:endParaRPr dirty="0"/>
          </a:p>
          <a:p>
            <a:pPr marL="742950" lvl="1" indent="-285750" algn="l" rtl="0">
              <a:lnSpc>
                <a:spcPct val="125000"/>
              </a:lnSpc>
              <a:spcBef>
                <a:spcPts val="480"/>
              </a:spcBef>
              <a:spcAft>
                <a:spcPts val="0"/>
              </a:spcAft>
              <a:buClr>
                <a:schemeClr val="dk1"/>
              </a:buClr>
              <a:buSzPts val="2400"/>
              <a:buFont typeface="Arial"/>
              <a:buChar char="-"/>
            </a:pPr>
            <a:r>
              <a:rPr lang="en-US" sz="2400" b="1" dirty="0"/>
              <a:t>positively relevant </a:t>
            </a:r>
            <a:endParaRPr dirty="0"/>
          </a:p>
          <a:p>
            <a:pPr marL="742950" lvl="1" indent="-285750" algn="l" rtl="0">
              <a:lnSpc>
                <a:spcPct val="125000"/>
              </a:lnSpc>
              <a:spcBef>
                <a:spcPts val="480"/>
              </a:spcBef>
              <a:spcAft>
                <a:spcPts val="0"/>
              </a:spcAft>
              <a:buClr>
                <a:schemeClr val="dk1"/>
              </a:buClr>
              <a:buSzPts val="2400"/>
              <a:buFont typeface="Arial"/>
              <a:buChar char="-"/>
            </a:pPr>
            <a:r>
              <a:rPr lang="en-US" sz="2400" b="1" dirty="0"/>
              <a:t>negatively relevant </a:t>
            </a:r>
            <a:endParaRPr dirty="0"/>
          </a:p>
          <a:p>
            <a:pPr marL="742950" lvl="1" indent="-285750" algn="l" rtl="0">
              <a:lnSpc>
                <a:spcPct val="125000"/>
              </a:lnSpc>
              <a:spcBef>
                <a:spcPts val="480"/>
              </a:spcBef>
              <a:spcAft>
                <a:spcPts val="0"/>
              </a:spcAft>
              <a:buClr>
                <a:schemeClr val="dk1"/>
              </a:buClr>
              <a:buSzPts val="2400"/>
              <a:buFont typeface="Arial"/>
              <a:buChar char="-"/>
            </a:pPr>
            <a:r>
              <a:rPr lang="en-US" sz="2400" b="1" dirty="0"/>
              <a:t>logically irrelevant  </a:t>
            </a:r>
            <a:endParaRPr dirty="0"/>
          </a:p>
        </p:txBody>
      </p:sp>
    </p:spTree>
  </p:cSld>
  <p:clrMapOvr>
    <a:masterClrMapping/>
  </p:clrMapOvr>
  <p:transition spd="slow">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4"/>
          <p:cNvSpPr txBox="1"/>
          <p:nvPr/>
        </p:nvSpPr>
        <p:spPr>
          <a:xfrm>
            <a:off x="1219200" y="5638800"/>
            <a:ext cx="7315200" cy="1219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57" name="Google Shape;457;p44"/>
          <p:cNvPicPr preferRelativeResize="0"/>
          <p:nvPr/>
        </p:nvPicPr>
        <p:blipFill rotWithShape="1">
          <a:blip r:embed="rId3">
            <a:alphaModFix/>
          </a:blip>
          <a:srcRect/>
          <a:stretch/>
        </p:blipFill>
        <p:spPr>
          <a:xfrm>
            <a:off x="4061703" y="927700"/>
            <a:ext cx="5048250" cy="5897874"/>
          </a:xfrm>
          <a:prstGeom prst="rect">
            <a:avLst/>
          </a:prstGeom>
          <a:noFill/>
          <a:ln>
            <a:noFill/>
          </a:ln>
        </p:spPr>
      </p:pic>
      <p:sp>
        <p:nvSpPr>
          <p:cNvPr id="458" name="Google Shape;458;p44"/>
          <p:cNvSpPr txBox="1"/>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Which fallacy is it?</a:t>
            </a:r>
            <a:endParaRPr sz="2000" b="1">
              <a:solidFill>
                <a:srgbClr val="C00000"/>
              </a:solidFill>
              <a:latin typeface="Bookman Old Style"/>
              <a:ea typeface="Bookman Old Style"/>
              <a:cs typeface="Bookman Old Style"/>
              <a:sym typeface="Bookman Old Style"/>
            </a:endParaRPr>
          </a:p>
        </p:txBody>
      </p:sp>
      <p:pic>
        <p:nvPicPr>
          <p:cNvPr id="459" name="Google Shape;459;p44"/>
          <p:cNvPicPr preferRelativeResize="0"/>
          <p:nvPr/>
        </p:nvPicPr>
        <p:blipFill rotWithShape="1">
          <a:blip r:embed="rId4">
            <a:alphaModFix/>
          </a:blip>
          <a:srcRect/>
          <a:stretch/>
        </p:blipFill>
        <p:spPr>
          <a:xfrm>
            <a:off x="-3243" y="1295400"/>
            <a:ext cx="4091352" cy="478267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10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45" descr="Trump and the 'Chinese Virus' - The Atlantic"/>
          <p:cNvPicPr preferRelativeResize="0"/>
          <p:nvPr/>
        </p:nvPicPr>
        <p:blipFill rotWithShape="1">
          <a:blip r:embed="rId3">
            <a:alphaModFix/>
          </a:blip>
          <a:srcRect/>
          <a:stretch/>
        </p:blipFill>
        <p:spPr>
          <a:xfrm>
            <a:off x="0" y="4575051"/>
            <a:ext cx="5440220" cy="2282949"/>
          </a:xfrm>
          <a:prstGeom prst="rect">
            <a:avLst/>
          </a:prstGeom>
          <a:noFill/>
          <a:ln>
            <a:noFill/>
          </a:ln>
        </p:spPr>
      </p:pic>
      <p:pic>
        <p:nvPicPr>
          <p:cNvPr id="466" name="Google Shape;466;p45"/>
          <p:cNvPicPr preferRelativeResize="0"/>
          <p:nvPr/>
        </p:nvPicPr>
        <p:blipFill rotWithShape="1">
          <a:blip r:embed="rId4">
            <a:alphaModFix/>
          </a:blip>
          <a:srcRect/>
          <a:stretch/>
        </p:blipFill>
        <p:spPr>
          <a:xfrm>
            <a:off x="381000" y="922336"/>
            <a:ext cx="3237964" cy="3652715"/>
          </a:xfrm>
          <a:prstGeom prst="rect">
            <a:avLst/>
          </a:prstGeom>
          <a:noFill/>
          <a:ln>
            <a:noFill/>
          </a:ln>
        </p:spPr>
      </p:pic>
      <p:pic>
        <p:nvPicPr>
          <p:cNvPr id="467" name="Google Shape;467;p45"/>
          <p:cNvPicPr preferRelativeResize="0"/>
          <p:nvPr/>
        </p:nvPicPr>
        <p:blipFill rotWithShape="1">
          <a:blip r:embed="rId5">
            <a:alphaModFix/>
          </a:blip>
          <a:srcRect/>
          <a:stretch/>
        </p:blipFill>
        <p:spPr>
          <a:xfrm>
            <a:off x="4359612" y="922336"/>
            <a:ext cx="4712776" cy="3124200"/>
          </a:xfrm>
          <a:prstGeom prst="rect">
            <a:avLst/>
          </a:prstGeom>
          <a:noFill/>
          <a:ln>
            <a:noFill/>
          </a:ln>
        </p:spPr>
      </p:pic>
      <p:sp>
        <p:nvSpPr>
          <p:cNvPr id="468" name="Google Shape;468;p45"/>
          <p:cNvSpPr/>
          <p:nvPr/>
        </p:nvSpPr>
        <p:spPr>
          <a:xfrm>
            <a:off x="3733800" y="2282949"/>
            <a:ext cx="457200" cy="460251"/>
          </a:xfrm>
          <a:prstGeom prst="plus">
            <a:avLst>
              <a:gd name="adj" fmla="val 25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p45"/>
          <p:cNvSpPr/>
          <p:nvPr/>
        </p:nvSpPr>
        <p:spPr>
          <a:xfrm>
            <a:off x="3886200" y="4038600"/>
            <a:ext cx="304800" cy="536451"/>
          </a:xfrm>
          <a:prstGeom prst="down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0" name="Google Shape;470;p45"/>
          <p:cNvSpPr/>
          <p:nvPr/>
        </p:nvSpPr>
        <p:spPr>
          <a:xfrm>
            <a:off x="5562600" y="5486400"/>
            <a:ext cx="609600" cy="3810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1" name="Google Shape;471;p45"/>
          <p:cNvSpPr txBox="1"/>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Which fallacy is it?</a:t>
            </a:r>
            <a:endParaRPr sz="2000" b="1">
              <a:solidFill>
                <a:srgbClr val="C00000"/>
              </a:solidFill>
              <a:latin typeface="Bookman Old Style"/>
              <a:ea typeface="Bookman Old Style"/>
              <a:cs typeface="Bookman Old Style"/>
              <a:sym typeface="Bookman Old Style"/>
            </a:endParaRPr>
          </a:p>
        </p:txBody>
      </p:sp>
      <p:sp>
        <p:nvSpPr>
          <p:cNvPr id="472" name="Google Shape;472;p45"/>
          <p:cNvSpPr/>
          <p:nvPr/>
        </p:nvSpPr>
        <p:spPr>
          <a:xfrm>
            <a:off x="1676400" y="5933872"/>
            <a:ext cx="1371600" cy="473030"/>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73" name="Google Shape;473;p45"/>
          <p:cNvPicPr preferRelativeResize="0"/>
          <p:nvPr/>
        </p:nvPicPr>
        <p:blipFill rotWithShape="1">
          <a:blip r:embed="rId6">
            <a:alphaModFix/>
          </a:blip>
          <a:srcRect/>
          <a:stretch/>
        </p:blipFill>
        <p:spPr>
          <a:xfrm>
            <a:off x="6330586" y="4703638"/>
            <a:ext cx="2704513" cy="202577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1000"/>
                                        <p:tgtEl>
                                          <p:spTgt spid="4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6"/>
          <p:cNvSpPr txBox="1"/>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Which fallacy is it?</a:t>
            </a:r>
            <a:endParaRPr sz="2000" b="1">
              <a:solidFill>
                <a:srgbClr val="C00000"/>
              </a:solidFill>
              <a:latin typeface="Bookman Old Style"/>
              <a:ea typeface="Bookman Old Style"/>
              <a:cs typeface="Bookman Old Style"/>
              <a:sym typeface="Bookman Old Style"/>
            </a:endParaRPr>
          </a:p>
        </p:txBody>
      </p:sp>
      <p:pic>
        <p:nvPicPr>
          <p:cNvPr id="479" name="Google Shape;479;p46"/>
          <p:cNvPicPr preferRelativeResize="0"/>
          <p:nvPr/>
        </p:nvPicPr>
        <p:blipFill rotWithShape="1">
          <a:blip r:embed="rId3">
            <a:alphaModFix/>
          </a:blip>
          <a:srcRect/>
          <a:stretch/>
        </p:blipFill>
        <p:spPr>
          <a:xfrm>
            <a:off x="0" y="1245863"/>
            <a:ext cx="2813444" cy="4267200"/>
          </a:xfrm>
          <a:prstGeom prst="rect">
            <a:avLst/>
          </a:prstGeom>
          <a:noFill/>
          <a:ln>
            <a:noFill/>
          </a:ln>
        </p:spPr>
      </p:pic>
      <p:pic>
        <p:nvPicPr>
          <p:cNvPr id="480" name="Google Shape;480;p46"/>
          <p:cNvPicPr preferRelativeResize="0"/>
          <p:nvPr/>
        </p:nvPicPr>
        <p:blipFill rotWithShape="1">
          <a:blip r:embed="rId4">
            <a:alphaModFix/>
          </a:blip>
          <a:srcRect/>
          <a:stretch/>
        </p:blipFill>
        <p:spPr>
          <a:xfrm>
            <a:off x="3206080" y="1245863"/>
            <a:ext cx="5910358" cy="4619019"/>
          </a:xfrm>
          <a:prstGeom prst="rect">
            <a:avLst/>
          </a:prstGeom>
          <a:noFill/>
          <a:ln>
            <a:noFill/>
          </a:ln>
        </p:spPr>
      </p:pic>
      <p:sp>
        <p:nvSpPr>
          <p:cNvPr id="481" name="Google Shape;481;p46"/>
          <p:cNvSpPr/>
          <p:nvPr/>
        </p:nvSpPr>
        <p:spPr>
          <a:xfrm>
            <a:off x="2854384" y="1507065"/>
            <a:ext cx="310756" cy="2286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fade">
                                      <p:cBhvr>
                                        <p:cTn id="7"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47"/>
          <p:cNvPicPr preferRelativeResize="0"/>
          <p:nvPr/>
        </p:nvPicPr>
        <p:blipFill rotWithShape="1">
          <a:blip r:embed="rId3">
            <a:alphaModFix/>
          </a:blip>
          <a:srcRect/>
          <a:stretch/>
        </p:blipFill>
        <p:spPr>
          <a:xfrm>
            <a:off x="762000" y="902874"/>
            <a:ext cx="7620000" cy="5955126"/>
          </a:xfrm>
          <a:prstGeom prst="rect">
            <a:avLst/>
          </a:prstGeom>
          <a:noFill/>
          <a:ln>
            <a:noFill/>
          </a:ln>
        </p:spPr>
      </p:pic>
      <p:sp>
        <p:nvSpPr>
          <p:cNvPr id="487" name="Google Shape;487;p47"/>
          <p:cNvSpPr/>
          <p:nvPr/>
        </p:nvSpPr>
        <p:spPr>
          <a:xfrm>
            <a:off x="1600200" y="1295400"/>
            <a:ext cx="2819400" cy="304800"/>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88" name="Google Shape;488;p47" descr="Randy Wheeler (@RandyGWheeler1) | Twitter"/>
          <p:cNvPicPr preferRelativeResize="0"/>
          <p:nvPr/>
        </p:nvPicPr>
        <p:blipFill rotWithShape="1">
          <a:blip r:embed="rId4">
            <a:alphaModFix/>
          </a:blip>
          <a:srcRect/>
          <a:stretch/>
        </p:blipFill>
        <p:spPr>
          <a:xfrm>
            <a:off x="3429000" y="1890409"/>
            <a:ext cx="4953000" cy="4953000"/>
          </a:xfrm>
          <a:prstGeom prst="rect">
            <a:avLst/>
          </a:prstGeom>
          <a:noFill/>
          <a:ln>
            <a:noFill/>
          </a:ln>
        </p:spPr>
      </p:pic>
      <p:sp>
        <p:nvSpPr>
          <p:cNvPr id="489" name="Google Shape;489;p47"/>
          <p:cNvSpPr/>
          <p:nvPr/>
        </p:nvSpPr>
        <p:spPr>
          <a:xfrm>
            <a:off x="5905500" y="1182633"/>
            <a:ext cx="342900" cy="428018"/>
          </a:xfrm>
          <a:prstGeom prst="down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0" name="Google Shape;490;p47"/>
          <p:cNvSpPr txBox="1"/>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Which fallacy is it?</a:t>
            </a:r>
            <a:endParaRPr sz="2000" b="1">
              <a:solidFill>
                <a:srgbClr val="C00000"/>
              </a:solidFill>
              <a:latin typeface="Bookman Old Style"/>
              <a:ea typeface="Bookman Old Style"/>
              <a:cs typeface="Bookman Old Style"/>
              <a:sym typeface="Bookman Old Style"/>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8"/>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490"/>
                                        </p:tgtEl>
                                        <p:attrNameLst>
                                          <p:attrName>style.visibility</p:attrName>
                                        </p:attrNameLst>
                                      </p:cBhvr>
                                      <p:to>
                                        <p:strVal val="visible"/>
                                      </p:to>
                                    </p:set>
                                    <p:animEffect transition="in" filter="fade">
                                      <p:cBhvr>
                                        <p:cTn id="11" dur="10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48"/>
          <p:cNvPicPr preferRelativeResize="0"/>
          <p:nvPr/>
        </p:nvPicPr>
        <p:blipFill rotWithShape="1">
          <a:blip r:embed="rId3">
            <a:alphaModFix/>
          </a:blip>
          <a:srcRect/>
          <a:stretch/>
        </p:blipFill>
        <p:spPr>
          <a:xfrm>
            <a:off x="1748117" y="1728787"/>
            <a:ext cx="5488921" cy="4443413"/>
          </a:xfrm>
          <a:prstGeom prst="rect">
            <a:avLst/>
          </a:prstGeom>
          <a:noFill/>
          <a:ln>
            <a:noFill/>
          </a:ln>
        </p:spPr>
      </p:pic>
      <p:sp>
        <p:nvSpPr>
          <p:cNvPr id="497" name="Google Shape;497;p48"/>
          <p:cNvSpPr txBox="1"/>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C00000"/>
                </a:solidFill>
                <a:latin typeface="Bookman Old Style"/>
                <a:ea typeface="Bookman Old Style"/>
                <a:cs typeface="Bookman Old Style"/>
                <a:sym typeface="Bookman Old Style"/>
              </a:rPr>
              <a:t>Which fallacy is it?</a:t>
            </a:r>
            <a:endParaRPr sz="2000" b="1">
              <a:solidFill>
                <a:srgbClr val="C00000"/>
              </a:solidFill>
              <a:latin typeface="Bookman Old Style"/>
              <a:ea typeface="Bookman Old Style"/>
              <a:cs typeface="Bookman Old Style"/>
              <a:sym typeface="Bookman Old Style"/>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10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9"/>
          <p:cNvSpPr txBox="1">
            <a:spLocks noGrp="1"/>
          </p:cNvSpPr>
          <p:nvPr>
            <p:ph type="title"/>
          </p:nvPr>
        </p:nvSpPr>
        <p:spPr>
          <a:xfrm>
            <a:off x="457200" y="2819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PRACTICE</a:t>
            </a:r>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0"/>
          <p:cNvSpPr txBox="1"/>
          <p:nvPr/>
        </p:nvSpPr>
        <p:spPr>
          <a:xfrm>
            <a:off x="457200" y="5638800"/>
            <a:ext cx="6400800" cy="571500"/>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n-US" sz="1800" b="1">
                <a:solidFill>
                  <a:srgbClr val="0070C0"/>
                </a:solidFill>
                <a:latin typeface="Calibri"/>
                <a:ea typeface="Calibri"/>
                <a:cs typeface="Calibri"/>
                <a:sym typeface="Calibri"/>
              </a:rPr>
              <a:t>Fallacy type: Attacking motive</a:t>
            </a:r>
            <a:endParaRPr sz="1800">
              <a:solidFill>
                <a:schemeClr val="dk1"/>
              </a:solidFill>
              <a:latin typeface="Arial"/>
              <a:ea typeface="Arial"/>
              <a:cs typeface="Arial"/>
              <a:sym typeface="Arial"/>
            </a:endParaRPr>
          </a:p>
        </p:txBody>
      </p:sp>
      <p:pic>
        <p:nvPicPr>
          <p:cNvPr id="509" name="Google Shape;509;p50"/>
          <p:cNvPicPr preferRelativeResize="0"/>
          <p:nvPr/>
        </p:nvPicPr>
        <p:blipFill rotWithShape="1">
          <a:blip r:embed="rId3">
            <a:alphaModFix/>
          </a:blip>
          <a:srcRect r="8760" b="40997"/>
          <a:stretch/>
        </p:blipFill>
        <p:spPr>
          <a:xfrm>
            <a:off x="762000" y="1480406"/>
            <a:ext cx="5040313" cy="1562782"/>
          </a:xfrm>
          <a:prstGeom prst="rect">
            <a:avLst/>
          </a:prstGeom>
          <a:noFill/>
          <a:ln>
            <a:noFill/>
          </a:ln>
        </p:spPr>
      </p:pic>
      <p:sp>
        <p:nvSpPr>
          <p:cNvPr id="510" name="Google Shape;510;p50"/>
          <p:cNvSpPr txBox="1"/>
          <p:nvPr/>
        </p:nvSpPr>
        <p:spPr>
          <a:xfrm>
            <a:off x="457200" y="6330005"/>
            <a:ext cx="6929438"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rgbClr val="0070C0"/>
                </a:solidFill>
                <a:latin typeface="Calibri"/>
                <a:ea typeface="Calibri"/>
                <a:cs typeface="Calibri"/>
                <a:sym typeface="Calibri"/>
              </a:rPr>
              <a:t>Source: https://www.facebook.com/K14vn/posts/5722411761114970</a:t>
            </a:r>
            <a:endParaRPr sz="1800">
              <a:solidFill>
                <a:schemeClr val="dk1"/>
              </a:solidFill>
              <a:latin typeface="Arial"/>
              <a:ea typeface="Arial"/>
              <a:cs typeface="Arial"/>
              <a:sym typeface="Arial"/>
            </a:endParaRPr>
          </a:p>
        </p:txBody>
      </p:sp>
      <p:pic>
        <p:nvPicPr>
          <p:cNvPr id="511" name="Google Shape;511;p50"/>
          <p:cNvPicPr preferRelativeResize="0"/>
          <p:nvPr/>
        </p:nvPicPr>
        <p:blipFill rotWithShape="1">
          <a:blip r:embed="rId4">
            <a:alphaModFix/>
          </a:blip>
          <a:srcRect/>
          <a:stretch/>
        </p:blipFill>
        <p:spPr>
          <a:xfrm>
            <a:off x="990600" y="3429000"/>
            <a:ext cx="4403109" cy="1243013"/>
          </a:xfrm>
          <a:prstGeom prst="rect">
            <a:avLst/>
          </a:prstGeom>
          <a:noFill/>
          <a:ln>
            <a:noFill/>
          </a:ln>
        </p:spPr>
      </p:pic>
      <p:sp>
        <p:nvSpPr>
          <p:cNvPr id="512" name="Google Shape;512;p50"/>
          <p:cNvSpPr txBox="1">
            <a:spLocks noGrp="1"/>
          </p:cNvSpPr>
          <p:nvPr>
            <p:ph type="title"/>
          </p:nvPr>
        </p:nvSpPr>
        <p:spPr>
          <a:xfrm>
            <a:off x="1648813" y="24107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1"/>
          <p:cNvSpPr txBox="1"/>
          <p:nvPr/>
        </p:nvSpPr>
        <p:spPr>
          <a:xfrm>
            <a:off x="559030" y="6359520"/>
            <a:ext cx="7608093" cy="276969"/>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rgbClr val="0070C0"/>
                </a:solidFill>
                <a:latin typeface="Calibri"/>
                <a:ea typeface="Calibri"/>
                <a:cs typeface="Calibri"/>
                <a:sym typeface="Calibri"/>
              </a:rPr>
              <a:t>Source: </a:t>
            </a:r>
            <a:r>
              <a:rPr lang="en-US" sz="1350">
                <a:solidFill>
                  <a:schemeClr val="dk1"/>
                </a:solidFill>
                <a:latin typeface="Calibri"/>
                <a:ea typeface="Calibri"/>
                <a:cs typeface="Calibri"/>
                <a:sym typeface="Calibri"/>
              </a:rPr>
              <a:t>https://vnexpress.net/amber-heard-johnny-depp-thuong-doa-giet-toi-4459432.html </a:t>
            </a:r>
            <a:endParaRPr sz="825">
              <a:solidFill>
                <a:schemeClr val="dk1"/>
              </a:solidFill>
              <a:latin typeface="Arial"/>
              <a:ea typeface="Arial"/>
              <a:cs typeface="Arial"/>
              <a:sym typeface="Arial"/>
            </a:endParaRPr>
          </a:p>
        </p:txBody>
      </p:sp>
      <p:sp>
        <p:nvSpPr>
          <p:cNvPr id="518" name="Google Shape;518;p51"/>
          <p:cNvSpPr txBox="1"/>
          <p:nvPr/>
        </p:nvSpPr>
        <p:spPr>
          <a:xfrm>
            <a:off x="559030" y="5257800"/>
            <a:ext cx="6400800" cy="571500"/>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n-US" sz="2400" b="1">
                <a:solidFill>
                  <a:srgbClr val="0070C0"/>
                </a:solidFill>
                <a:latin typeface="Calibri"/>
                <a:ea typeface="Calibri"/>
                <a:cs typeface="Calibri"/>
                <a:sym typeface="Calibri"/>
              </a:rPr>
              <a:t>Fallacy type:  Personal attack </a:t>
            </a:r>
            <a:endParaRPr sz="2400" b="1">
              <a:solidFill>
                <a:srgbClr val="0070C0"/>
              </a:solidFill>
              <a:latin typeface="Calibri"/>
              <a:ea typeface="Calibri"/>
              <a:cs typeface="Calibri"/>
              <a:sym typeface="Calibri"/>
            </a:endParaRPr>
          </a:p>
        </p:txBody>
      </p:sp>
      <p:pic>
        <p:nvPicPr>
          <p:cNvPr id="519" name="Google Shape;519;p51"/>
          <p:cNvPicPr preferRelativeResize="0"/>
          <p:nvPr/>
        </p:nvPicPr>
        <p:blipFill rotWithShape="1">
          <a:blip r:embed="rId3">
            <a:alphaModFix/>
          </a:blip>
          <a:srcRect/>
          <a:stretch/>
        </p:blipFill>
        <p:spPr>
          <a:xfrm>
            <a:off x="559030" y="3219166"/>
            <a:ext cx="7608093" cy="1200435"/>
          </a:xfrm>
          <a:prstGeom prst="rect">
            <a:avLst/>
          </a:prstGeom>
          <a:noFill/>
          <a:ln w="9525">
            <a:solidFill>
              <a:srgbClr val="C00000"/>
            </a:solidFill>
          </a:ln>
        </p:spPr>
      </p:pic>
      <p:pic>
        <p:nvPicPr>
          <p:cNvPr id="520" name="Google Shape;520;p51"/>
          <p:cNvPicPr preferRelativeResize="0"/>
          <p:nvPr/>
        </p:nvPicPr>
        <p:blipFill rotWithShape="1">
          <a:blip r:embed="rId4">
            <a:alphaModFix/>
          </a:blip>
          <a:srcRect r="47" b="54770"/>
          <a:stretch/>
        </p:blipFill>
        <p:spPr>
          <a:xfrm>
            <a:off x="761999" y="1237965"/>
            <a:ext cx="7405124" cy="1581435"/>
          </a:xfrm>
          <a:prstGeom prst="rect">
            <a:avLst/>
          </a:prstGeom>
          <a:noFill/>
          <a:ln>
            <a:noFill/>
          </a:ln>
        </p:spPr>
      </p:pic>
      <p:sp>
        <p:nvSpPr>
          <p:cNvPr id="521" name="Google Shape;521;p51"/>
          <p:cNvSpPr txBox="1">
            <a:spLocks noGrp="1"/>
          </p:cNvSpPr>
          <p:nvPr>
            <p:ph type="title"/>
          </p:nvPr>
        </p:nvSpPr>
        <p:spPr>
          <a:xfrm>
            <a:off x="1648813" y="24107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2"/>
          <p:cNvSpPr txBox="1"/>
          <p:nvPr/>
        </p:nvSpPr>
        <p:spPr>
          <a:xfrm>
            <a:off x="304800" y="6061760"/>
            <a:ext cx="8534400" cy="392385"/>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275">
                <a:solidFill>
                  <a:srgbClr val="0070C0"/>
                </a:solidFill>
                <a:latin typeface="Arial"/>
                <a:ea typeface="Arial"/>
                <a:cs typeface="Arial"/>
                <a:sym typeface="Arial"/>
              </a:rPr>
              <a:t>Source: </a:t>
            </a:r>
            <a:r>
              <a:rPr lang="en-US" sz="825"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https://vnexpress.net/nhan-sac-nguoi-tinh-cua-cuu-chu-tich-taobao-4457839.html?fbclid=IwAR1BeEwWfLG6t5DbqUJLVXOzagHqMnBe6Ipl2dFtQ8ToKO8kdFFOHAulOcw</a:t>
            </a:r>
            <a:endParaRPr sz="1800">
              <a:solidFill>
                <a:srgbClr val="0070C0"/>
              </a:solidFill>
              <a:latin typeface="Arial"/>
              <a:ea typeface="Arial"/>
              <a:cs typeface="Arial"/>
              <a:sym typeface="Arial"/>
            </a:endParaRPr>
          </a:p>
        </p:txBody>
      </p:sp>
      <p:sp>
        <p:nvSpPr>
          <p:cNvPr id="527" name="Google Shape;527;p52"/>
          <p:cNvSpPr txBox="1"/>
          <p:nvPr/>
        </p:nvSpPr>
        <p:spPr>
          <a:xfrm>
            <a:off x="4800600" y="4114801"/>
            <a:ext cx="3886200" cy="533399"/>
          </a:xfrm>
          <a:prstGeom prst="rect">
            <a:avLst/>
          </a:prstGeom>
          <a:noFill/>
          <a:ln>
            <a:noFill/>
          </a:ln>
        </p:spPr>
        <p:txBody>
          <a:bodyPr spcFirstLastPara="1" wrap="square" lIns="68550" tIns="34275" rIns="68550" bIns="34275" anchor="t" anchorCtr="0">
            <a:noAutofit/>
          </a:bodyPr>
          <a:lstStyle/>
          <a:p>
            <a:pPr marL="0" marR="0" lvl="0" indent="0" algn="l" rtl="0">
              <a:spcBef>
                <a:spcPts val="0"/>
              </a:spcBef>
              <a:spcAft>
                <a:spcPts val="0"/>
              </a:spcAft>
              <a:buNone/>
            </a:pPr>
            <a:r>
              <a:rPr lang="en-US" sz="1800" b="1">
                <a:solidFill>
                  <a:srgbClr val="0070C0"/>
                </a:solidFill>
                <a:latin typeface="Arial"/>
                <a:ea typeface="Arial"/>
                <a:cs typeface="Arial"/>
                <a:sym typeface="Arial"/>
              </a:rPr>
              <a:t>Fallacy type: Equivocation</a:t>
            </a:r>
            <a:endParaRPr sz="1800" b="1">
              <a:solidFill>
                <a:srgbClr val="0070C0"/>
              </a:solidFill>
              <a:latin typeface="Arial"/>
              <a:ea typeface="Arial"/>
              <a:cs typeface="Arial"/>
              <a:sym typeface="Arial"/>
            </a:endParaRPr>
          </a:p>
        </p:txBody>
      </p:sp>
      <p:pic>
        <p:nvPicPr>
          <p:cNvPr id="528" name="Google Shape;528;p52" descr="https://lh3.googleusercontent.com/Oi7RYdE3M66pD0hrfnmj76kaxa3QKG3qmzEuEhcQHkNAf5AevoAgfYzZQBsD4E536_X22tuRNLQJ-z9TioY_Ep-NDIu42s5v9IFN13bwltG_X43mZ4bYTKkR7W9KXbs32fv8X3xr0hbsH5lApA"/>
          <p:cNvPicPr preferRelativeResize="0"/>
          <p:nvPr/>
        </p:nvPicPr>
        <p:blipFill rotWithShape="1">
          <a:blip r:embed="rId4">
            <a:alphaModFix/>
          </a:blip>
          <a:srcRect/>
          <a:stretch/>
        </p:blipFill>
        <p:spPr>
          <a:xfrm>
            <a:off x="4140643" y="2449639"/>
            <a:ext cx="5003357" cy="1006811"/>
          </a:xfrm>
          <a:prstGeom prst="rect">
            <a:avLst/>
          </a:prstGeom>
          <a:noFill/>
          <a:ln>
            <a:noFill/>
          </a:ln>
        </p:spPr>
      </p:pic>
      <p:pic>
        <p:nvPicPr>
          <p:cNvPr id="529" name="Google Shape;529;p52"/>
          <p:cNvPicPr preferRelativeResize="0"/>
          <p:nvPr/>
        </p:nvPicPr>
        <p:blipFill rotWithShape="1">
          <a:blip r:embed="rId5">
            <a:alphaModFix/>
          </a:blip>
          <a:srcRect/>
          <a:stretch/>
        </p:blipFill>
        <p:spPr>
          <a:xfrm>
            <a:off x="715487" y="1431239"/>
            <a:ext cx="3425156" cy="4023675"/>
          </a:xfrm>
          <a:prstGeom prst="rect">
            <a:avLst/>
          </a:prstGeom>
          <a:noFill/>
          <a:ln>
            <a:noFill/>
          </a:ln>
        </p:spPr>
      </p:pic>
      <p:sp>
        <p:nvSpPr>
          <p:cNvPr id="530" name="Google Shape;530;p52"/>
          <p:cNvSpPr txBox="1">
            <a:spLocks noGrp="1"/>
          </p:cNvSpPr>
          <p:nvPr>
            <p:ph type="title"/>
          </p:nvPr>
        </p:nvSpPr>
        <p:spPr>
          <a:xfrm>
            <a:off x="1648813" y="24107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3"/>
          <p:cNvSpPr txBox="1"/>
          <p:nvPr/>
        </p:nvSpPr>
        <p:spPr>
          <a:xfrm>
            <a:off x="533400" y="6019800"/>
            <a:ext cx="6172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70C0"/>
                </a:solidFill>
                <a:latin typeface="Arial"/>
                <a:ea typeface="Arial"/>
                <a:cs typeface="Arial"/>
                <a:sym typeface="Arial"/>
              </a:rPr>
              <a:t>Source: </a:t>
            </a:r>
            <a:r>
              <a:rPr lang="en-US" sz="1200">
                <a:solidFill>
                  <a:srgbClr val="0070C0"/>
                </a:solidFill>
                <a:latin typeface="Arial"/>
                <a:ea typeface="Arial"/>
                <a:cs typeface="Arial"/>
                <a:sym typeface="Arial"/>
              </a:rPr>
              <a:t>https://camnangbep.com/cau-noi-phan-dame-ngon-tinh-1636498281/ </a:t>
            </a:r>
            <a:endParaRPr/>
          </a:p>
        </p:txBody>
      </p:sp>
      <p:sp>
        <p:nvSpPr>
          <p:cNvPr id="537" name="Google Shape;537;p53"/>
          <p:cNvSpPr txBox="1"/>
          <p:nvPr/>
        </p:nvSpPr>
        <p:spPr>
          <a:xfrm>
            <a:off x="419100" y="5448300"/>
            <a:ext cx="6400800" cy="571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70C0"/>
              </a:buClr>
              <a:buSzPts val="1800"/>
              <a:buFont typeface="Arial"/>
              <a:buNone/>
            </a:pPr>
            <a:r>
              <a:rPr lang="en-US" sz="1800" b="1">
                <a:solidFill>
                  <a:srgbClr val="0070C0"/>
                </a:solidFill>
                <a:latin typeface="Arial"/>
                <a:ea typeface="Arial"/>
                <a:cs typeface="Arial"/>
                <a:sym typeface="Arial"/>
              </a:rPr>
              <a:t>Fallacy type: Personal attack</a:t>
            </a:r>
            <a:endParaRPr/>
          </a:p>
        </p:txBody>
      </p:sp>
      <p:pic>
        <p:nvPicPr>
          <p:cNvPr id="538" name="Google Shape;538;p53"/>
          <p:cNvPicPr preferRelativeResize="0"/>
          <p:nvPr/>
        </p:nvPicPr>
        <p:blipFill rotWithShape="1">
          <a:blip r:embed="rId3">
            <a:alphaModFix/>
          </a:blip>
          <a:srcRect r="1920"/>
          <a:stretch/>
        </p:blipFill>
        <p:spPr>
          <a:xfrm>
            <a:off x="1414993" y="1527421"/>
            <a:ext cx="6258983" cy="2990039"/>
          </a:xfrm>
          <a:prstGeom prst="rect">
            <a:avLst/>
          </a:prstGeom>
          <a:noFill/>
          <a:ln>
            <a:noFill/>
          </a:ln>
        </p:spPr>
      </p:pic>
      <p:sp>
        <p:nvSpPr>
          <p:cNvPr id="539" name="Google Shape;539;p53"/>
          <p:cNvSpPr txBox="1">
            <a:spLocks noGrp="1"/>
          </p:cNvSpPr>
          <p:nvPr>
            <p:ph type="title"/>
          </p:nvPr>
        </p:nvSpPr>
        <p:spPr>
          <a:xfrm>
            <a:off x="1648813" y="24107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body" idx="1"/>
          </p:nvPr>
        </p:nvSpPr>
        <p:spPr>
          <a:xfrm>
            <a:off x="228600" y="990600"/>
            <a:ext cx="8686800" cy="5638800"/>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rgbClr val="C00000"/>
              </a:buClr>
              <a:buSzPts val="2800"/>
              <a:buFont typeface="Arial"/>
              <a:buChar char="•"/>
            </a:pPr>
            <a:r>
              <a:rPr lang="en-US" sz="2800" dirty="0">
                <a:solidFill>
                  <a:srgbClr val="C00000"/>
                </a:solidFill>
              </a:rPr>
              <a:t>Positively relevant: </a:t>
            </a:r>
            <a:endParaRPr dirty="0"/>
          </a:p>
          <a:p>
            <a:pPr marL="742950" lvl="1" indent="-285750" algn="l" rtl="0">
              <a:lnSpc>
                <a:spcPct val="120000"/>
              </a:lnSpc>
              <a:spcBef>
                <a:spcPts val="480"/>
              </a:spcBef>
              <a:spcAft>
                <a:spcPts val="0"/>
              </a:spcAft>
              <a:buClr>
                <a:schemeClr val="dk1"/>
              </a:buClr>
              <a:buSzPts val="2400"/>
              <a:buFont typeface="Arial"/>
              <a:buChar char="–"/>
            </a:pPr>
            <a:r>
              <a:rPr lang="en-US" sz="2400" dirty="0"/>
              <a:t>All dogs have five legs. Rover is a dog. So, Rover has five legs. </a:t>
            </a:r>
            <a:endParaRPr dirty="0"/>
          </a:p>
          <a:p>
            <a:pPr marL="742950" lvl="1" indent="-285750" algn="l" rtl="0">
              <a:lnSpc>
                <a:spcPct val="120000"/>
              </a:lnSpc>
              <a:spcBef>
                <a:spcPts val="480"/>
              </a:spcBef>
              <a:spcAft>
                <a:spcPts val="0"/>
              </a:spcAft>
              <a:buClr>
                <a:schemeClr val="dk1"/>
              </a:buClr>
              <a:buSzPts val="2400"/>
              <a:buFont typeface="Arial"/>
              <a:buNone/>
            </a:pPr>
            <a:endParaRPr sz="2400" dirty="0"/>
          </a:p>
          <a:p>
            <a:pPr marL="342900" lvl="0" indent="-342900" algn="l" rtl="0">
              <a:lnSpc>
                <a:spcPct val="120000"/>
              </a:lnSpc>
              <a:spcBef>
                <a:spcPts val="560"/>
              </a:spcBef>
              <a:spcAft>
                <a:spcPts val="0"/>
              </a:spcAft>
              <a:buClr>
                <a:srgbClr val="C00000"/>
              </a:buClr>
              <a:buSzPts val="2800"/>
              <a:buFont typeface="Arial"/>
              <a:buChar char="•"/>
            </a:pPr>
            <a:r>
              <a:rPr lang="en-US" sz="2800" dirty="0">
                <a:solidFill>
                  <a:srgbClr val="C00000"/>
                </a:solidFill>
              </a:rPr>
              <a:t>Negatively relevant:</a:t>
            </a:r>
            <a:endParaRPr dirty="0"/>
          </a:p>
          <a:p>
            <a:pPr marL="742950" lvl="1" indent="-285750" algn="l" rtl="0">
              <a:lnSpc>
                <a:spcPct val="120000"/>
              </a:lnSpc>
              <a:spcBef>
                <a:spcPts val="480"/>
              </a:spcBef>
              <a:spcAft>
                <a:spcPts val="0"/>
              </a:spcAft>
              <a:buClr>
                <a:schemeClr val="dk1"/>
              </a:buClr>
              <a:buSzPts val="2400"/>
              <a:buFont typeface="Arial"/>
              <a:buChar char="–"/>
            </a:pPr>
            <a:r>
              <a:rPr lang="en-US" sz="2400" dirty="0"/>
              <a:t>Maggie is studying at a high school. So, Maggie is a professor.</a:t>
            </a:r>
            <a:endParaRPr dirty="0"/>
          </a:p>
          <a:p>
            <a:pPr marL="342900" lvl="0" indent="-342900" algn="l" rtl="0">
              <a:lnSpc>
                <a:spcPct val="120000"/>
              </a:lnSpc>
              <a:spcBef>
                <a:spcPts val="560"/>
              </a:spcBef>
              <a:spcAft>
                <a:spcPts val="0"/>
              </a:spcAft>
              <a:buClr>
                <a:schemeClr val="dk1"/>
              </a:buClr>
              <a:buSzPts val="2800"/>
              <a:buFont typeface="Arial"/>
              <a:buNone/>
            </a:pPr>
            <a:endParaRPr sz="2800" dirty="0"/>
          </a:p>
          <a:p>
            <a:pPr marL="342900" lvl="0" indent="-342900" algn="l" rtl="0">
              <a:lnSpc>
                <a:spcPct val="120000"/>
              </a:lnSpc>
              <a:spcBef>
                <a:spcPts val="560"/>
              </a:spcBef>
              <a:spcAft>
                <a:spcPts val="0"/>
              </a:spcAft>
              <a:buClr>
                <a:srgbClr val="C00000"/>
              </a:buClr>
              <a:buSzPts val="2800"/>
              <a:buFont typeface="Arial"/>
              <a:buChar char="•"/>
            </a:pPr>
            <a:r>
              <a:rPr lang="en-US" sz="2800" dirty="0">
                <a:solidFill>
                  <a:srgbClr val="C00000"/>
                </a:solidFill>
              </a:rPr>
              <a:t>Logically irrelevant: </a:t>
            </a:r>
            <a:endParaRPr dirty="0"/>
          </a:p>
          <a:p>
            <a:pPr marL="742950" lvl="1" indent="-285750" algn="l" rtl="0">
              <a:lnSpc>
                <a:spcPct val="120000"/>
              </a:lnSpc>
              <a:spcBef>
                <a:spcPts val="480"/>
              </a:spcBef>
              <a:spcAft>
                <a:spcPts val="0"/>
              </a:spcAft>
              <a:buClr>
                <a:schemeClr val="dk1"/>
              </a:buClr>
              <a:buSzPts val="2400"/>
              <a:buFont typeface="Arial"/>
              <a:buChar char="–"/>
            </a:pPr>
            <a:r>
              <a:rPr lang="en-US" sz="2400" dirty="0"/>
              <a:t>The earth moves around the sun. Therefore, capital punishment must be stopped.   </a:t>
            </a:r>
            <a:endParaRPr dirty="0"/>
          </a:p>
        </p:txBody>
      </p:sp>
      <p:sp>
        <p:nvSpPr>
          <p:cNvPr id="134" name="Google Shape;134;p5"/>
          <p:cNvSpPr txBox="1">
            <a:spLocks noGrp="1"/>
          </p:cNvSpPr>
          <p:nvPr>
            <p:ph type="title"/>
          </p:nvPr>
        </p:nvSpPr>
        <p:spPr>
          <a:xfrm>
            <a:off x="457200" y="274638"/>
            <a:ext cx="82296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t>CONCEPT OF RELEVANCE (cont)</a:t>
            </a:r>
            <a:endParaRPr/>
          </a:p>
        </p:txBody>
      </p:sp>
    </p:spTree>
  </p:cSld>
  <p:clrMapOvr>
    <a:masterClrMapping/>
  </p:clrMapOvr>
  <p:transition spd="slow">
    <p:split orient="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4"/>
          <p:cNvSpPr txBox="1"/>
          <p:nvPr/>
        </p:nvSpPr>
        <p:spPr>
          <a:xfrm>
            <a:off x="381000" y="6386356"/>
            <a:ext cx="65357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70C0"/>
                </a:solidFill>
                <a:latin typeface="Arial"/>
                <a:ea typeface="Arial"/>
                <a:cs typeface="Arial"/>
                <a:sym typeface="Arial"/>
              </a:rPr>
              <a:t>Source: https://www.youtube.com/watch?v=rDhx4ejrPPA&amp;list=RDrDhx4ejrPPA&amp;start_radio=1 </a:t>
            </a:r>
            <a:endParaRPr/>
          </a:p>
        </p:txBody>
      </p:sp>
      <p:sp>
        <p:nvSpPr>
          <p:cNvPr id="546" name="Google Shape;546;p54"/>
          <p:cNvSpPr txBox="1"/>
          <p:nvPr/>
        </p:nvSpPr>
        <p:spPr>
          <a:xfrm>
            <a:off x="381000" y="5788247"/>
            <a:ext cx="6400800" cy="571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70C0"/>
              </a:buClr>
              <a:buSzPts val="1800"/>
              <a:buFont typeface="Arial"/>
              <a:buNone/>
            </a:pPr>
            <a:r>
              <a:rPr lang="en-US" sz="1800" b="1">
                <a:solidFill>
                  <a:srgbClr val="0070C0"/>
                </a:solidFill>
                <a:latin typeface="Arial"/>
                <a:ea typeface="Arial"/>
                <a:cs typeface="Arial"/>
                <a:sym typeface="Arial"/>
              </a:rPr>
              <a:t>Fallacy type: Personal attack</a:t>
            </a:r>
            <a:endParaRPr/>
          </a:p>
        </p:txBody>
      </p:sp>
      <p:pic>
        <p:nvPicPr>
          <p:cNvPr id="547" name="Google Shape;547;p54"/>
          <p:cNvPicPr preferRelativeResize="0"/>
          <p:nvPr/>
        </p:nvPicPr>
        <p:blipFill rotWithShape="1">
          <a:blip r:embed="rId3">
            <a:alphaModFix/>
          </a:blip>
          <a:srcRect l="11097" t="40807" r="37444" b="7174"/>
          <a:stretch/>
        </p:blipFill>
        <p:spPr>
          <a:xfrm>
            <a:off x="305133" y="1066800"/>
            <a:ext cx="8256439" cy="4694838"/>
          </a:xfrm>
          <a:prstGeom prst="rect">
            <a:avLst/>
          </a:prstGeom>
          <a:noFill/>
          <a:ln>
            <a:noFill/>
          </a:ln>
        </p:spPr>
      </p:pic>
      <p:sp>
        <p:nvSpPr>
          <p:cNvPr id="548" name="Google Shape;548;p54"/>
          <p:cNvSpPr/>
          <p:nvPr/>
        </p:nvSpPr>
        <p:spPr>
          <a:xfrm>
            <a:off x="381000" y="1219200"/>
            <a:ext cx="1762125" cy="457200"/>
          </a:xfrm>
          <a:prstGeom prst="donut">
            <a:avLst>
              <a:gd name="adj" fmla="val 7320"/>
            </a:avLst>
          </a:prstGeom>
          <a:solidFill>
            <a:srgbClr val="FF3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49" name="Google Shape;549;p54"/>
          <p:cNvSpPr/>
          <p:nvPr/>
        </p:nvSpPr>
        <p:spPr>
          <a:xfrm>
            <a:off x="1219200" y="5190139"/>
            <a:ext cx="2514600" cy="571499"/>
          </a:xfrm>
          <a:prstGeom prst="donut">
            <a:avLst>
              <a:gd name="adj" fmla="val 7320"/>
            </a:avLst>
          </a:prstGeom>
          <a:solidFill>
            <a:srgbClr val="FF33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50" name="Google Shape;550;p54"/>
          <p:cNvSpPr txBox="1">
            <a:spLocks noGrp="1"/>
          </p:cNvSpPr>
          <p:nvPr>
            <p:ph type="title"/>
          </p:nvPr>
        </p:nvSpPr>
        <p:spPr>
          <a:xfrm>
            <a:off x="1219200" y="194645"/>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pic>
        <p:nvPicPr>
          <p:cNvPr id="551" name="Google Shape;551;p54"/>
          <p:cNvPicPr preferRelativeResize="0"/>
          <p:nvPr/>
        </p:nvPicPr>
        <p:blipFill rotWithShape="1">
          <a:blip r:embed="rId4">
            <a:alphaModFix/>
          </a:blip>
          <a:srcRect/>
          <a:stretch/>
        </p:blipFill>
        <p:spPr>
          <a:xfrm>
            <a:off x="6674006" y="382219"/>
            <a:ext cx="1642362" cy="25883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5"/>
          <p:cNvSpPr txBox="1"/>
          <p:nvPr/>
        </p:nvSpPr>
        <p:spPr>
          <a:xfrm>
            <a:off x="304800" y="6172200"/>
            <a:ext cx="85344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70C0"/>
                </a:solidFill>
                <a:latin typeface="Arial"/>
                <a:ea typeface="Arial"/>
                <a:cs typeface="Arial"/>
                <a:sym typeface="Arial"/>
              </a:rPr>
              <a:t>Source: https://www.24h.com.vn/tin-tuc-trong-ngay/vu-thanh-nien-doa-csgt-tam-the-con-ong-chau-cha-len-dinh-c46a840194.html </a:t>
            </a:r>
            <a:endParaRPr/>
          </a:p>
        </p:txBody>
      </p:sp>
      <p:sp>
        <p:nvSpPr>
          <p:cNvPr id="558" name="Google Shape;558;p55"/>
          <p:cNvSpPr txBox="1">
            <a:spLocks noGrp="1"/>
          </p:cNvSpPr>
          <p:nvPr>
            <p:ph type="title"/>
          </p:nvPr>
        </p:nvSpPr>
        <p:spPr>
          <a:xfrm>
            <a:off x="1447800" y="235475"/>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sp>
        <p:nvSpPr>
          <p:cNvPr id="559" name="Google Shape;559;p55"/>
          <p:cNvSpPr txBox="1"/>
          <p:nvPr/>
        </p:nvSpPr>
        <p:spPr>
          <a:xfrm>
            <a:off x="381000" y="5554477"/>
            <a:ext cx="6400800" cy="571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70C0"/>
              </a:buClr>
              <a:buSzPts val="1800"/>
              <a:buFont typeface="Arial"/>
              <a:buNone/>
            </a:pPr>
            <a:r>
              <a:rPr lang="en-US" sz="1800" b="1">
                <a:solidFill>
                  <a:srgbClr val="0070C0"/>
                </a:solidFill>
                <a:latin typeface="Arial"/>
                <a:ea typeface="Arial"/>
                <a:cs typeface="Arial"/>
                <a:sym typeface="Arial"/>
              </a:rPr>
              <a:t>Fallacy type: Scare tactic  </a:t>
            </a:r>
            <a:endParaRPr/>
          </a:p>
        </p:txBody>
      </p:sp>
      <p:pic>
        <p:nvPicPr>
          <p:cNvPr id="560" name="Google Shape;560;p55" descr="Graphical user interface, text, application, email&#10;&#10;Description automatically generated"/>
          <p:cNvPicPr preferRelativeResize="0"/>
          <p:nvPr/>
        </p:nvPicPr>
        <p:blipFill rotWithShape="1">
          <a:blip r:embed="rId3">
            <a:alphaModFix/>
          </a:blip>
          <a:srcRect/>
          <a:stretch/>
        </p:blipFill>
        <p:spPr>
          <a:xfrm>
            <a:off x="303772" y="1448419"/>
            <a:ext cx="8534400" cy="3069190"/>
          </a:xfrm>
          <a:prstGeom prst="rect">
            <a:avLst/>
          </a:prstGeom>
          <a:noFill/>
          <a:ln>
            <a:noFill/>
          </a:ln>
        </p:spPr>
      </p:pic>
      <p:pic>
        <p:nvPicPr>
          <p:cNvPr id="561" name="Google Shape;561;p55"/>
          <p:cNvPicPr preferRelativeResize="0"/>
          <p:nvPr/>
        </p:nvPicPr>
        <p:blipFill rotWithShape="1">
          <a:blip r:embed="rId4">
            <a:alphaModFix/>
          </a:blip>
          <a:srcRect/>
          <a:stretch/>
        </p:blipFill>
        <p:spPr>
          <a:xfrm>
            <a:off x="354402" y="4735495"/>
            <a:ext cx="8382000" cy="639592"/>
          </a:xfrm>
          <a:prstGeom prst="rect">
            <a:avLst/>
          </a:prstGeom>
          <a:noFill/>
          <a:ln w="9525" cap="flat" cmpd="sng">
            <a:solidFill>
              <a:srgbClr val="FF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6"/>
          <p:cNvSpPr txBox="1"/>
          <p:nvPr/>
        </p:nvSpPr>
        <p:spPr>
          <a:xfrm>
            <a:off x="5751" y="6384066"/>
            <a:ext cx="93154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70C0"/>
                </a:solidFill>
                <a:latin typeface="Arial"/>
                <a:ea typeface="Arial"/>
                <a:cs typeface="Arial"/>
                <a:sym typeface="Arial"/>
              </a:rPr>
              <a:t>Source:</a:t>
            </a:r>
            <a:r>
              <a:rPr lang="en-US" sz="1600" b="0" i="0">
                <a:solidFill>
                  <a:srgbClr val="000000"/>
                </a:solidFill>
                <a:latin typeface="Times New Roman"/>
                <a:ea typeface="Times New Roman"/>
                <a:cs typeface="Times New Roman"/>
                <a:sym typeface="Times New Roman"/>
              </a:rPr>
              <a:t>https://www.facebook.com/photo/?fbid=533510641207572&amp;set=gm.1526190961114830</a:t>
            </a:r>
            <a:r>
              <a:rPr lang="en-US" sz="1600">
                <a:solidFill>
                  <a:srgbClr val="0070C0"/>
                </a:solidFill>
                <a:latin typeface="Arial"/>
                <a:ea typeface="Arial"/>
                <a:cs typeface="Arial"/>
                <a:sym typeface="Arial"/>
              </a:rPr>
              <a:t> </a:t>
            </a:r>
            <a:endParaRPr/>
          </a:p>
        </p:txBody>
      </p:sp>
      <p:sp>
        <p:nvSpPr>
          <p:cNvPr id="568" name="Google Shape;568;p56"/>
          <p:cNvSpPr txBox="1"/>
          <p:nvPr/>
        </p:nvSpPr>
        <p:spPr>
          <a:xfrm>
            <a:off x="102203" y="5433004"/>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Personal attack </a:t>
            </a:r>
            <a:endParaRPr/>
          </a:p>
        </p:txBody>
      </p:sp>
      <p:pic>
        <p:nvPicPr>
          <p:cNvPr id="569" name="Google Shape;569;p56"/>
          <p:cNvPicPr preferRelativeResize="0"/>
          <p:nvPr/>
        </p:nvPicPr>
        <p:blipFill rotWithShape="1">
          <a:blip r:embed="rId3">
            <a:alphaModFix/>
          </a:blip>
          <a:srcRect/>
          <a:stretch/>
        </p:blipFill>
        <p:spPr>
          <a:xfrm>
            <a:off x="247650" y="1638300"/>
            <a:ext cx="4037700" cy="3581400"/>
          </a:xfrm>
          <a:prstGeom prst="rect">
            <a:avLst/>
          </a:prstGeom>
          <a:noFill/>
          <a:ln>
            <a:noFill/>
          </a:ln>
        </p:spPr>
      </p:pic>
      <p:pic>
        <p:nvPicPr>
          <p:cNvPr id="570" name="Google Shape;570;p56"/>
          <p:cNvPicPr preferRelativeResize="0"/>
          <p:nvPr/>
        </p:nvPicPr>
        <p:blipFill rotWithShape="1">
          <a:blip r:embed="rId4">
            <a:alphaModFix/>
          </a:blip>
          <a:srcRect/>
          <a:stretch/>
        </p:blipFill>
        <p:spPr>
          <a:xfrm>
            <a:off x="4372877" y="1638300"/>
            <a:ext cx="4771124" cy="1743075"/>
          </a:xfrm>
          <a:prstGeom prst="rect">
            <a:avLst/>
          </a:prstGeom>
          <a:noFill/>
          <a:ln>
            <a:noFill/>
          </a:ln>
        </p:spPr>
      </p:pic>
      <p:pic>
        <p:nvPicPr>
          <p:cNvPr id="571" name="Google Shape;571;p56"/>
          <p:cNvPicPr preferRelativeResize="0"/>
          <p:nvPr/>
        </p:nvPicPr>
        <p:blipFill rotWithShape="1">
          <a:blip r:embed="rId5">
            <a:alphaModFix/>
          </a:blip>
          <a:srcRect/>
          <a:stretch/>
        </p:blipFill>
        <p:spPr>
          <a:xfrm>
            <a:off x="4369403" y="3743068"/>
            <a:ext cx="4774597" cy="1381125"/>
          </a:xfrm>
          <a:prstGeom prst="rect">
            <a:avLst/>
          </a:prstGeom>
          <a:noFill/>
          <a:ln>
            <a:noFill/>
          </a:ln>
        </p:spPr>
      </p:pic>
      <p:sp>
        <p:nvSpPr>
          <p:cNvPr id="572" name="Google Shape;572;p56"/>
          <p:cNvSpPr txBox="1">
            <a:spLocks noGrp="1"/>
          </p:cNvSpPr>
          <p:nvPr>
            <p:ph type="title"/>
          </p:nvPr>
        </p:nvSpPr>
        <p:spPr>
          <a:xfrm>
            <a:off x="1648813" y="24107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a:solidFill>
                  <a:srgbClr val="C00000"/>
                </a:solidFill>
              </a:rPr>
              <a:t>Student’s contribution</a:t>
            </a:r>
            <a:endParaRPr>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7"/>
          <p:cNvSpPr txBox="1"/>
          <p:nvPr/>
        </p:nvSpPr>
        <p:spPr>
          <a:xfrm>
            <a:off x="102393" y="6248400"/>
            <a:ext cx="879633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70C0"/>
                </a:solidFill>
                <a:latin typeface="Arial"/>
                <a:ea typeface="Arial"/>
                <a:cs typeface="Arial"/>
                <a:sym typeface="Arial"/>
              </a:rPr>
              <a:t>Source: </a:t>
            </a:r>
            <a:r>
              <a:rPr lang="en-US" sz="1200">
                <a:solidFill>
                  <a:schemeClr val="dk1"/>
                </a:solidFill>
                <a:latin typeface="Arial"/>
                <a:ea typeface="Arial"/>
                <a:cs typeface="Arial"/>
                <a:sym typeface="Arial"/>
              </a:rPr>
              <a:t>https://nld.com.vn/thoi-su-quoc-te/tuyen-bo-soc-cua-ga-chong-han-danh-vo-viet-gay-xuong-20190710120453288.htm</a:t>
            </a:r>
            <a:endParaRPr sz="1800">
              <a:solidFill>
                <a:srgbClr val="0070C0"/>
              </a:solidFill>
              <a:latin typeface="Arial"/>
              <a:ea typeface="Arial"/>
              <a:cs typeface="Arial"/>
              <a:sym typeface="Arial"/>
            </a:endParaRPr>
          </a:p>
        </p:txBody>
      </p:sp>
      <p:sp>
        <p:nvSpPr>
          <p:cNvPr id="579" name="Google Shape;579;p57"/>
          <p:cNvSpPr txBox="1"/>
          <p:nvPr/>
        </p:nvSpPr>
        <p:spPr>
          <a:xfrm>
            <a:off x="152400" y="5676900"/>
            <a:ext cx="6400800" cy="571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0070C0"/>
              </a:buClr>
              <a:buSzPts val="1800"/>
              <a:buFont typeface="Arial"/>
              <a:buNone/>
            </a:pPr>
            <a:r>
              <a:rPr lang="en-US" sz="1800" b="1">
                <a:solidFill>
                  <a:srgbClr val="0070C0"/>
                </a:solidFill>
                <a:latin typeface="Arial"/>
                <a:ea typeface="Arial"/>
                <a:cs typeface="Arial"/>
                <a:sym typeface="Arial"/>
              </a:rPr>
              <a:t>Fallacy type: Bandwagon</a:t>
            </a:r>
            <a:endParaRPr sz="1800" b="1">
              <a:solidFill>
                <a:srgbClr val="0070C0"/>
              </a:solidFill>
              <a:highlight>
                <a:srgbClr val="FFFF00"/>
              </a:highlight>
              <a:latin typeface="Arial"/>
              <a:ea typeface="Arial"/>
              <a:cs typeface="Arial"/>
              <a:sym typeface="Arial"/>
            </a:endParaRPr>
          </a:p>
        </p:txBody>
      </p:sp>
      <p:pic>
        <p:nvPicPr>
          <p:cNvPr id="580" name="Google Shape;580;p57" descr="https://lh3.googleusercontent.com/Fv4iFKeJ1HiFY-9snMyHVbkWxIX_iIKCLt7iB8mgthm9vbsAsLQTFgceWDsA4hvO6ew2WJ6VswEJ2IA2sdvSnbTnjRsO83FVvCMCwO561kUEdCMGpCBUdcN3A37VT5XTeh4ljeni1wk"/>
          <p:cNvPicPr preferRelativeResize="0"/>
          <p:nvPr/>
        </p:nvPicPr>
        <p:blipFill rotWithShape="1">
          <a:blip r:embed="rId3">
            <a:alphaModFix/>
          </a:blip>
          <a:srcRect/>
          <a:stretch/>
        </p:blipFill>
        <p:spPr>
          <a:xfrm>
            <a:off x="1143000" y="1219200"/>
            <a:ext cx="6079490" cy="4306587"/>
          </a:xfrm>
          <a:prstGeom prst="rect">
            <a:avLst/>
          </a:prstGeom>
          <a:noFill/>
          <a:ln>
            <a:noFill/>
          </a:ln>
        </p:spPr>
      </p:pic>
      <p:cxnSp>
        <p:nvCxnSpPr>
          <p:cNvPr id="581" name="Google Shape;581;p57"/>
          <p:cNvCxnSpPr/>
          <p:nvPr/>
        </p:nvCxnSpPr>
        <p:spPr>
          <a:xfrm>
            <a:off x="4572000" y="3264846"/>
            <a:ext cx="1981200" cy="0"/>
          </a:xfrm>
          <a:prstGeom prst="straightConnector1">
            <a:avLst/>
          </a:prstGeom>
          <a:noFill/>
          <a:ln w="25400" cap="flat" cmpd="sng">
            <a:solidFill>
              <a:srgbClr val="C00000"/>
            </a:solidFill>
            <a:prstDash val="solid"/>
            <a:round/>
            <a:headEnd type="none" w="sm" len="sm"/>
            <a:tailEnd type="none" w="sm" len="sm"/>
          </a:ln>
        </p:spPr>
      </p:cxnSp>
      <p:cxnSp>
        <p:nvCxnSpPr>
          <p:cNvPr id="582" name="Google Shape;582;p57"/>
          <p:cNvCxnSpPr/>
          <p:nvPr/>
        </p:nvCxnSpPr>
        <p:spPr>
          <a:xfrm>
            <a:off x="1447800" y="3429000"/>
            <a:ext cx="2362200" cy="0"/>
          </a:xfrm>
          <a:prstGeom prst="straightConnector1">
            <a:avLst/>
          </a:prstGeom>
          <a:noFill/>
          <a:ln w="25400" cap="flat" cmpd="sng">
            <a:solidFill>
              <a:srgbClr val="C00000"/>
            </a:solidFill>
            <a:prstDash val="solid"/>
            <a:round/>
            <a:headEnd type="none" w="sm" len="sm"/>
            <a:tailEnd type="none" w="sm" len="sm"/>
          </a:ln>
        </p:spPr>
      </p:cxnSp>
      <p:sp>
        <p:nvSpPr>
          <p:cNvPr id="583" name="Google Shape;583;p57"/>
          <p:cNvSpPr txBox="1">
            <a:spLocks noGrp="1"/>
          </p:cNvSpPr>
          <p:nvPr>
            <p:ph type="title"/>
          </p:nvPr>
        </p:nvSpPr>
        <p:spPr>
          <a:xfrm>
            <a:off x="1648813" y="24107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dirty="0">
                <a:solidFill>
                  <a:srgbClr val="C00000"/>
                </a:solidFill>
              </a:rPr>
              <a:t>Student’s contribution</a:t>
            </a:r>
            <a:endParaRPr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7182637-CB51-8EF2-31CD-CF8D9C73BCEB}"/>
                  </a:ext>
                </a:extLst>
              </p14:cNvPr>
              <p14:cNvContentPartPr/>
              <p14:nvPr/>
            </p14:nvContentPartPr>
            <p14:xfrm>
              <a:off x="226015" y="2984482"/>
              <a:ext cx="270" cy="270"/>
            </p14:xfrm>
          </p:contentPart>
        </mc:Choice>
        <mc:Fallback xmlns="">
          <p:pic>
            <p:nvPicPr>
              <p:cNvPr id="4" name="Ink 3">
                <a:extLst>
                  <a:ext uri="{FF2B5EF4-FFF2-40B4-BE49-F238E27FC236}">
                    <a16:creationId xmlns:a16="http://schemas.microsoft.com/office/drawing/2014/main" id="{D7182637-CB51-8EF2-31CD-CF8D9C73BCEB}"/>
                  </a:ext>
                </a:extLst>
              </p:cNvPr>
              <p:cNvPicPr/>
              <p:nvPr/>
            </p:nvPicPr>
            <p:blipFill>
              <a:blip r:embed="rId4"/>
              <a:stretch>
                <a:fillRect/>
              </a:stretch>
            </p:blipFill>
            <p:spPr>
              <a:xfrm>
                <a:off x="219265" y="2977732"/>
                <a:ext cx="13500" cy="13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3ADA3EB-1110-3960-EF71-90312A8EA41D}"/>
                  </a:ext>
                </a:extLst>
              </p14:cNvPr>
              <p14:cNvContentPartPr/>
              <p14:nvPr/>
            </p14:nvContentPartPr>
            <p14:xfrm>
              <a:off x="2739150" y="5615010"/>
              <a:ext cx="491940" cy="138240"/>
            </p14:xfrm>
          </p:contentPart>
        </mc:Choice>
        <mc:Fallback xmlns="">
          <p:pic>
            <p:nvPicPr>
              <p:cNvPr id="7" name="Ink 6">
                <a:extLst>
                  <a:ext uri="{FF2B5EF4-FFF2-40B4-BE49-F238E27FC236}">
                    <a16:creationId xmlns:a16="http://schemas.microsoft.com/office/drawing/2014/main" id="{43ADA3EB-1110-3960-EF71-90312A8EA41D}"/>
                  </a:ext>
                </a:extLst>
              </p:cNvPr>
              <p:cNvPicPr/>
              <p:nvPr/>
            </p:nvPicPr>
            <p:blipFill>
              <a:blip r:embed="rId6"/>
              <a:stretch>
                <a:fillRect/>
              </a:stretch>
            </p:blipFill>
            <p:spPr>
              <a:xfrm>
                <a:off x="2730153" y="5606033"/>
                <a:ext cx="509574" cy="155834"/>
              </a:xfrm>
              <a:prstGeom prst="rect">
                <a:avLst/>
              </a:prstGeom>
            </p:spPr>
          </p:pic>
        </mc:Fallback>
      </mc:AlternateContent>
      <p:grpSp>
        <p:nvGrpSpPr>
          <p:cNvPr id="10" name="Group 9">
            <a:extLst>
              <a:ext uri="{FF2B5EF4-FFF2-40B4-BE49-F238E27FC236}">
                <a16:creationId xmlns:a16="http://schemas.microsoft.com/office/drawing/2014/main" id="{A8290788-5FFB-C80F-E8F8-2DB81C34345A}"/>
              </a:ext>
            </a:extLst>
          </p:cNvPr>
          <p:cNvGrpSpPr/>
          <p:nvPr/>
        </p:nvGrpSpPr>
        <p:grpSpPr>
          <a:xfrm>
            <a:off x="2620350" y="5634720"/>
            <a:ext cx="534060" cy="74790"/>
            <a:chOff x="3493800" y="6369960"/>
            <a:chExt cx="712080" cy="9972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ABD3FF8-EFEA-8C67-9B50-109F04C189EE}"/>
                    </a:ext>
                  </a:extLst>
                </p14:cNvPr>
                <p14:cNvContentPartPr/>
                <p14:nvPr/>
              </p14:nvContentPartPr>
              <p14:xfrm>
                <a:off x="3599640" y="6380400"/>
                <a:ext cx="27720" cy="61200"/>
              </p14:xfrm>
            </p:contentPart>
          </mc:Choice>
          <mc:Fallback xmlns="">
            <p:pic>
              <p:nvPicPr>
                <p:cNvPr id="8" name="Ink 7">
                  <a:extLst>
                    <a:ext uri="{FF2B5EF4-FFF2-40B4-BE49-F238E27FC236}">
                      <a16:creationId xmlns:a16="http://schemas.microsoft.com/office/drawing/2014/main" id="{6ABD3FF8-EFEA-8C67-9B50-109F04C189EE}"/>
                    </a:ext>
                  </a:extLst>
                </p:cNvPr>
                <p:cNvPicPr/>
                <p:nvPr/>
              </p:nvPicPr>
              <p:blipFill>
                <a:blip r:embed="rId8"/>
                <a:stretch>
                  <a:fillRect/>
                </a:stretch>
              </p:blipFill>
              <p:spPr>
                <a:xfrm>
                  <a:off x="3536640" y="6317400"/>
                  <a:ext cx="1533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4881A825-2BBD-2CC3-6387-9F8A1F4173A0}"/>
                    </a:ext>
                  </a:extLst>
                </p14:cNvPr>
                <p14:cNvContentPartPr/>
                <p14:nvPr/>
              </p14:nvContentPartPr>
              <p14:xfrm>
                <a:off x="3493800" y="6369960"/>
                <a:ext cx="712080" cy="99720"/>
              </p14:xfrm>
            </p:contentPart>
          </mc:Choice>
          <mc:Fallback xmlns="">
            <p:pic>
              <p:nvPicPr>
                <p:cNvPr id="9" name="Ink 8">
                  <a:extLst>
                    <a:ext uri="{FF2B5EF4-FFF2-40B4-BE49-F238E27FC236}">
                      <a16:creationId xmlns:a16="http://schemas.microsoft.com/office/drawing/2014/main" id="{4881A825-2BBD-2CC3-6387-9F8A1F4173A0}"/>
                    </a:ext>
                  </a:extLst>
                </p:cNvPr>
                <p:cNvPicPr/>
                <p:nvPr/>
              </p:nvPicPr>
              <p:blipFill>
                <a:blip r:embed="rId10"/>
                <a:stretch>
                  <a:fillRect/>
                </a:stretch>
              </p:blipFill>
              <p:spPr>
                <a:xfrm>
                  <a:off x="3430800" y="6307320"/>
                  <a:ext cx="837720" cy="225360"/>
                </a:xfrm>
                <a:prstGeom prst="rect">
                  <a:avLst/>
                </a:prstGeom>
              </p:spPr>
            </p:pic>
          </mc:Fallback>
        </mc:AlternateContent>
      </p:grpSp>
      <p:pic>
        <p:nvPicPr>
          <p:cNvPr id="12" name="Picture 11">
            <a:extLst>
              <a:ext uri="{FF2B5EF4-FFF2-40B4-BE49-F238E27FC236}">
                <a16:creationId xmlns:a16="http://schemas.microsoft.com/office/drawing/2014/main" id="{C3C68D4E-A394-CBEC-98B3-588BC70DDC8F}"/>
              </a:ext>
            </a:extLst>
          </p:cNvPr>
          <p:cNvPicPr>
            <a:picLocks noChangeAspect="1"/>
          </p:cNvPicPr>
          <p:nvPr/>
        </p:nvPicPr>
        <p:blipFill>
          <a:blip r:embed="rId11"/>
          <a:stretch>
            <a:fillRect/>
          </a:stretch>
        </p:blipFill>
        <p:spPr>
          <a:xfrm>
            <a:off x="2068912" y="784004"/>
            <a:ext cx="5364976" cy="5754448"/>
          </a:xfrm>
          <a:prstGeom prst="rect">
            <a:avLst/>
          </a:prstGeom>
        </p:spPr>
      </p:pic>
      <p:sp>
        <p:nvSpPr>
          <p:cNvPr id="2" name="Google Shape;583;p57">
            <a:extLst>
              <a:ext uri="{FF2B5EF4-FFF2-40B4-BE49-F238E27FC236}">
                <a16:creationId xmlns:a16="http://schemas.microsoft.com/office/drawing/2014/main" id="{D180FDC6-C8C6-017A-4A93-00811B59413B}"/>
              </a:ext>
            </a:extLst>
          </p:cNvPr>
          <p:cNvSpPr txBox="1">
            <a:spLocks noGrp="1"/>
          </p:cNvSpPr>
          <p:nvPr>
            <p:ph type="title"/>
          </p:nvPr>
        </p:nvSpPr>
        <p:spPr>
          <a:xfrm>
            <a:off x="1557337" y="197339"/>
            <a:ext cx="6029325" cy="542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700" dirty="0">
                <a:solidFill>
                  <a:srgbClr val="C00000"/>
                </a:solidFill>
              </a:rPr>
              <a:t>Student’s contribution</a:t>
            </a:r>
            <a:endParaRPr dirty="0">
              <a:solidFill>
                <a:srgbClr val="C00000"/>
              </a:solidFill>
            </a:endParaRPr>
          </a:p>
        </p:txBody>
      </p:sp>
    </p:spTree>
    <p:extLst>
      <p:ext uri="{BB962C8B-B14F-4D97-AF65-F5344CB8AC3E}">
        <p14:creationId xmlns:p14="http://schemas.microsoft.com/office/powerpoint/2010/main" val="22188714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457200" y="274638"/>
            <a:ext cx="8229600" cy="4111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t>A fallacy or not a fallacy?</a:t>
            </a:r>
            <a:r>
              <a:rPr lang="en-US" sz="4000" b="1"/>
              <a:t> </a:t>
            </a:r>
            <a:endParaRPr/>
          </a:p>
        </p:txBody>
      </p:sp>
      <p:sp>
        <p:nvSpPr>
          <p:cNvPr id="601" name="Google Shape;601;p59"/>
          <p:cNvSpPr txBox="1">
            <a:spLocks noGrp="1"/>
          </p:cNvSpPr>
          <p:nvPr>
            <p:ph type="body" idx="1"/>
          </p:nvPr>
        </p:nvSpPr>
        <p:spPr>
          <a:xfrm>
            <a:off x="228600" y="838200"/>
            <a:ext cx="8915400" cy="5059363"/>
          </a:xfrm>
          <a:prstGeom prst="rect">
            <a:avLst/>
          </a:prstGeom>
          <a:noFill/>
          <a:ln>
            <a:noFill/>
          </a:ln>
        </p:spPr>
        <p:txBody>
          <a:bodyPr spcFirstLastPara="1" wrap="square" lIns="91425" tIns="45700" rIns="91425" bIns="45700" anchor="t" anchorCtr="0">
            <a:noAutofit/>
          </a:bodyPr>
          <a:lstStyle/>
          <a:p>
            <a:pPr marL="381000" lvl="0" indent="-381000" algn="l" rtl="0">
              <a:lnSpc>
                <a:spcPct val="140000"/>
              </a:lnSpc>
              <a:spcBef>
                <a:spcPts val="0"/>
              </a:spcBef>
              <a:spcAft>
                <a:spcPts val="0"/>
              </a:spcAft>
              <a:buClr>
                <a:schemeClr val="dk1"/>
              </a:buClr>
              <a:buSzPts val="1800"/>
              <a:buFont typeface="Arial"/>
              <a:buAutoNum type="arabicPeriod"/>
            </a:pPr>
            <a:r>
              <a:rPr lang="en-US" sz="1800"/>
              <a:t>The new Volkswagon Beetle is the coolest car around. It’s selling like  hotcakes. You should ask your parents to buy you one. </a:t>
            </a:r>
            <a:endParaRPr/>
          </a:p>
          <a:p>
            <a:pPr marL="381000" lvl="0" indent="-381000" algn="l" rtl="0">
              <a:lnSpc>
                <a:spcPct val="140000"/>
              </a:lnSpc>
              <a:spcBef>
                <a:spcPts val="360"/>
              </a:spcBef>
              <a:spcAft>
                <a:spcPts val="0"/>
              </a:spcAft>
              <a:buClr>
                <a:schemeClr val="dk1"/>
              </a:buClr>
              <a:buSzPts val="1800"/>
              <a:buFont typeface="Arial"/>
              <a:buNone/>
            </a:pPr>
            <a:r>
              <a:rPr lang="en-US" sz="1800"/>
              <a:t>2. 	Jason:  Did you hear Andrew’s class presentation on upper-class rights and privileges? </a:t>
            </a:r>
            <a:endParaRPr/>
          </a:p>
          <a:p>
            <a:pPr marL="381000" lvl="0" indent="-381000" algn="l" rtl="0">
              <a:lnSpc>
                <a:spcPct val="140000"/>
              </a:lnSpc>
              <a:spcBef>
                <a:spcPts val="360"/>
              </a:spcBef>
              <a:spcAft>
                <a:spcPts val="0"/>
              </a:spcAft>
              <a:buClr>
                <a:schemeClr val="dk1"/>
              </a:buClr>
              <a:buSzPts val="1800"/>
              <a:buFont typeface="Arial"/>
              <a:buNone/>
            </a:pPr>
            <a:r>
              <a:rPr lang="en-US" sz="1800"/>
              <a:t>	Kyle:  Yeah, but I don’t take any ideas in his arguments. He’s just a rich snob who likes to hear himself talk. </a:t>
            </a:r>
            <a:endParaRPr/>
          </a:p>
          <a:p>
            <a:pPr marL="381000" lvl="0" indent="-381000" algn="l" rtl="0">
              <a:lnSpc>
                <a:spcPct val="140000"/>
              </a:lnSpc>
              <a:spcBef>
                <a:spcPts val="360"/>
              </a:spcBef>
              <a:spcAft>
                <a:spcPts val="0"/>
              </a:spcAft>
              <a:buClr>
                <a:schemeClr val="dk1"/>
              </a:buClr>
              <a:buSzPts val="1800"/>
              <a:buFont typeface="Arial"/>
              <a:buAutoNum type="arabicPeriod" startAt="3"/>
            </a:pPr>
            <a:r>
              <a:rPr lang="en-US" sz="1800"/>
              <a:t>Bill Baxter deserves to be promoted to vice president. He has three small children, and just last week his wife was diagnosed with breast cancer. </a:t>
            </a:r>
            <a:endParaRPr/>
          </a:p>
          <a:p>
            <a:pPr marL="381000" lvl="0" indent="-381000" algn="l" rtl="0">
              <a:lnSpc>
                <a:spcPct val="140000"/>
              </a:lnSpc>
              <a:spcBef>
                <a:spcPts val="360"/>
              </a:spcBef>
              <a:spcAft>
                <a:spcPts val="0"/>
              </a:spcAft>
              <a:buClr>
                <a:schemeClr val="dk1"/>
              </a:buClr>
              <a:buSzPts val="1800"/>
              <a:buFont typeface="Arial"/>
              <a:buNone/>
            </a:pPr>
            <a:r>
              <a:rPr lang="en-US" sz="1800"/>
              <a:t>4. 	My driving instructor, Mr. Peterson, told me that it’s dangerous to drive </a:t>
            </a:r>
            <a:endParaRPr/>
          </a:p>
          <a:p>
            <a:pPr marL="381000" lvl="0" indent="-381000" algn="l" rtl="0">
              <a:lnSpc>
                <a:spcPct val="140000"/>
              </a:lnSpc>
              <a:spcBef>
                <a:spcPts val="360"/>
              </a:spcBef>
              <a:spcAft>
                <a:spcPts val="0"/>
              </a:spcAft>
              <a:buClr>
                <a:schemeClr val="dk1"/>
              </a:buClr>
              <a:buSzPts val="1800"/>
              <a:buFont typeface="Arial"/>
              <a:buNone/>
            </a:pPr>
            <a:r>
              <a:rPr lang="en-US" sz="1800"/>
              <a:t> 	without a seat belt. But why should I listen to him? Last week I saw him driving without a seat belt. </a:t>
            </a:r>
            <a:endParaRPr/>
          </a:p>
          <a:p>
            <a:pPr marL="381000" lvl="0" indent="-381000" algn="l" rtl="0">
              <a:lnSpc>
                <a:spcPct val="145000"/>
              </a:lnSpc>
              <a:spcBef>
                <a:spcPts val="360"/>
              </a:spcBef>
              <a:spcAft>
                <a:spcPts val="0"/>
              </a:spcAft>
              <a:buClr>
                <a:schemeClr val="dk1"/>
              </a:buClr>
              <a:buSzPts val="1800"/>
              <a:buFont typeface="Arial"/>
              <a:buNone/>
            </a:pPr>
            <a:r>
              <a:rPr lang="en-US" sz="1800"/>
              <a:t>5.   Malcolm Cox isn’t qualiﬁed to be a kindergarten teacher. He’s lazy and </a:t>
            </a:r>
            <a:endParaRPr/>
          </a:p>
          <a:p>
            <a:pPr marL="381000" lvl="0" indent="-381000" algn="l" rtl="0">
              <a:lnSpc>
                <a:spcPct val="145000"/>
              </a:lnSpc>
              <a:spcBef>
                <a:spcPts val="360"/>
              </a:spcBef>
              <a:spcAft>
                <a:spcPts val="0"/>
              </a:spcAft>
              <a:buClr>
                <a:schemeClr val="dk1"/>
              </a:buClr>
              <a:buSzPts val="1800"/>
              <a:buFont typeface="Arial"/>
              <a:buNone/>
            </a:pPr>
            <a:r>
              <a:rPr lang="en-US" sz="1800"/>
              <a:t>	incompetent and has twice been convicted of child abuse.</a:t>
            </a:r>
            <a:r>
              <a:rPr lang="en-US" sz="700"/>
              <a:t> </a:t>
            </a:r>
            <a:endParaRPr/>
          </a:p>
          <a:p>
            <a:pPr marL="381000" lvl="0" indent="-381000" algn="l" rtl="0">
              <a:lnSpc>
                <a:spcPct val="140000"/>
              </a:lnSpc>
              <a:spcBef>
                <a:spcPts val="360"/>
              </a:spcBef>
              <a:spcAft>
                <a:spcPts val="0"/>
              </a:spcAft>
              <a:buClr>
                <a:schemeClr val="dk1"/>
              </a:buClr>
              <a:buSzPts val="1800"/>
              <a:buFont typeface="Arial"/>
              <a:buNone/>
            </a:pPr>
            <a:endParaRPr sz="1800" b="1"/>
          </a:p>
        </p:txBody>
      </p:sp>
    </p:spTree>
  </p:cSld>
  <p:clrMapOvr>
    <a:masterClrMapping/>
  </p:clrMapOvr>
  <p:transition spd="slow">
    <p:split orient="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0"/>
          <p:cNvSpPr txBox="1">
            <a:spLocks noGrp="1"/>
          </p:cNvSpPr>
          <p:nvPr>
            <p:ph type="body" idx="1"/>
          </p:nvPr>
        </p:nvSpPr>
        <p:spPr>
          <a:xfrm>
            <a:off x="0" y="457200"/>
            <a:ext cx="9144000" cy="5364163"/>
          </a:xfrm>
          <a:prstGeom prst="rect">
            <a:avLst/>
          </a:prstGeom>
          <a:noFill/>
          <a:ln>
            <a:noFill/>
          </a:ln>
        </p:spPr>
        <p:txBody>
          <a:bodyPr spcFirstLastPara="1" wrap="square" lIns="91425" tIns="45700" rIns="91425" bIns="45700" anchor="t" anchorCtr="0">
            <a:noAutofit/>
          </a:bodyPr>
          <a:lstStyle/>
          <a:p>
            <a:pPr marL="0" lvl="0" indent="0" algn="l" rtl="0">
              <a:lnSpc>
                <a:spcPct val="145000"/>
              </a:lnSpc>
              <a:spcBef>
                <a:spcPts val="0"/>
              </a:spcBef>
              <a:spcAft>
                <a:spcPts val="0"/>
              </a:spcAft>
              <a:buClr>
                <a:schemeClr val="dk1"/>
              </a:buClr>
              <a:buSzPts val="2000"/>
              <a:buFont typeface="Arial"/>
              <a:buNone/>
            </a:pPr>
            <a:r>
              <a:rPr lang="en-US" sz="2000"/>
              <a:t>6.  Jeff and Maribeth slept together on prom night. Sleep is a state of    </a:t>
            </a:r>
            <a:endParaRPr/>
          </a:p>
          <a:p>
            <a:pPr marL="0" lvl="0" indent="0" algn="l" rtl="0">
              <a:lnSpc>
                <a:spcPct val="145000"/>
              </a:lnSpc>
              <a:spcBef>
                <a:spcPts val="400"/>
              </a:spcBef>
              <a:spcAft>
                <a:spcPts val="0"/>
              </a:spcAft>
              <a:buClr>
                <a:schemeClr val="dk1"/>
              </a:buClr>
              <a:buSzPts val="2000"/>
              <a:buFont typeface="Arial"/>
              <a:buNone/>
            </a:pPr>
            <a:r>
              <a:rPr lang="en-US" sz="2000"/>
              <a:t>     unconscious or semiconscious rest or repose. It follows that Jeff and </a:t>
            </a:r>
            <a:endParaRPr/>
          </a:p>
          <a:p>
            <a:pPr marL="0" lvl="0" indent="0" algn="l" rtl="0">
              <a:lnSpc>
                <a:spcPct val="145000"/>
              </a:lnSpc>
              <a:spcBef>
                <a:spcPts val="400"/>
              </a:spcBef>
              <a:spcAft>
                <a:spcPts val="0"/>
              </a:spcAft>
              <a:buClr>
                <a:schemeClr val="dk1"/>
              </a:buClr>
              <a:buSzPts val="2000"/>
              <a:buFont typeface="Arial"/>
              <a:buNone/>
            </a:pPr>
            <a:r>
              <a:rPr lang="en-US" sz="2000"/>
              <a:t>     Maribeth must have spent a very restful night together. </a:t>
            </a:r>
            <a:endParaRPr/>
          </a:p>
          <a:p>
            <a:pPr marL="381000" lvl="0" indent="-381000" algn="l" rtl="0">
              <a:lnSpc>
                <a:spcPct val="145000"/>
              </a:lnSpc>
              <a:spcBef>
                <a:spcPts val="400"/>
              </a:spcBef>
              <a:spcAft>
                <a:spcPts val="0"/>
              </a:spcAft>
              <a:buClr>
                <a:schemeClr val="dk1"/>
              </a:buClr>
              <a:buSzPts val="2000"/>
              <a:buFont typeface="Arial"/>
              <a:buNone/>
            </a:pPr>
            <a:r>
              <a:rPr lang="en-US" sz="2000"/>
              <a:t>7. 	Martha is a good supervisor because she supervises the company's personnel office effectively.</a:t>
            </a:r>
            <a:endParaRPr/>
          </a:p>
          <a:p>
            <a:pPr marL="381000" lvl="0" indent="-381000" algn="l" rtl="0">
              <a:lnSpc>
                <a:spcPct val="145000"/>
              </a:lnSpc>
              <a:spcBef>
                <a:spcPts val="400"/>
              </a:spcBef>
              <a:spcAft>
                <a:spcPts val="0"/>
              </a:spcAft>
              <a:buClr>
                <a:schemeClr val="dk1"/>
              </a:buClr>
              <a:buSzPts val="2000"/>
              <a:buFont typeface="Arial"/>
              <a:buNone/>
            </a:pPr>
            <a:r>
              <a:rPr lang="en-US" sz="2000"/>
              <a:t>8.  Jesse Jackson has argued that last week’s police shooting was racially motivated. But this is exactly what you would expect Jackson to say. After all, he’s black.   </a:t>
            </a:r>
            <a:endParaRPr/>
          </a:p>
          <a:p>
            <a:pPr marL="381000" lvl="0" indent="-381000" algn="l" rtl="0">
              <a:lnSpc>
                <a:spcPct val="145000"/>
              </a:lnSpc>
              <a:spcBef>
                <a:spcPts val="400"/>
              </a:spcBef>
              <a:spcAft>
                <a:spcPts val="0"/>
              </a:spcAft>
              <a:buClr>
                <a:schemeClr val="dk1"/>
              </a:buClr>
              <a:buSzPts val="2000"/>
              <a:buFont typeface="Arial"/>
              <a:buNone/>
            </a:pPr>
            <a:r>
              <a:rPr lang="en-US" sz="2000"/>
              <a:t>9. Al:  I can’t believe it! My bank made a mistake on my account balance. </a:t>
            </a:r>
            <a:endParaRPr/>
          </a:p>
          <a:p>
            <a:pPr marL="381000" lvl="0" indent="-381000" algn="l" rtl="0">
              <a:lnSpc>
                <a:spcPct val="145000"/>
              </a:lnSpc>
              <a:spcBef>
                <a:spcPts val="400"/>
              </a:spcBef>
              <a:spcAft>
                <a:spcPts val="0"/>
              </a:spcAft>
              <a:buClr>
                <a:schemeClr val="dk1"/>
              </a:buClr>
              <a:buSzPts val="2000"/>
              <a:buFont typeface="Arial"/>
              <a:buNone/>
            </a:pPr>
            <a:r>
              <a:rPr lang="en-US" sz="2000"/>
              <a:t>	    There’s an extra $3,000 in my checking account. </a:t>
            </a:r>
            <a:endParaRPr/>
          </a:p>
          <a:p>
            <a:pPr marL="381000" lvl="0" indent="-381000" algn="l" rtl="0">
              <a:lnSpc>
                <a:spcPct val="145000"/>
              </a:lnSpc>
              <a:spcBef>
                <a:spcPts val="400"/>
              </a:spcBef>
              <a:spcAft>
                <a:spcPts val="0"/>
              </a:spcAft>
              <a:buClr>
                <a:schemeClr val="dk1"/>
              </a:buClr>
              <a:buSzPts val="2000"/>
              <a:buFont typeface="Arial"/>
              <a:buNone/>
            </a:pPr>
            <a:r>
              <a:rPr lang="en-US" sz="2000"/>
              <a:t>  Joe:  Are you going to report the mistake? </a:t>
            </a:r>
            <a:endParaRPr/>
          </a:p>
          <a:p>
            <a:pPr marL="381000" lvl="0" indent="-381000" algn="l" rtl="0">
              <a:lnSpc>
                <a:spcPct val="145000"/>
              </a:lnSpc>
              <a:spcBef>
                <a:spcPts val="400"/>
              </a:spcBef>
              <a:spcAft>
                <a:spcPts val="0"/>
              </a:spcAft>
              <a:buClr>
                <a:schemeClr val="dk1"/>
              </a:buClr>
              <a:buSzPts val="2000"/>
              <a:buFont typeface="Arial"/>
              <a:buNone/>
            </a:pPr>
            <a:r>
              <a:rPr lang="en-US" sz="2000"/>
              <a:t>    Al:   Why should I? They’ve been ripping me off for years with their high    </a:t>
            </a:r>
            <a:endParaRPr/>
          </a:p>
          <a:p>
            <a:pPr marL="381000" lvl="0" indent="-381000" algn="l" rtl="0">
              <a:lnSpc>
                <a:spcPct val="145000"/>
              </a:lnSpc>
              <a:spcBef>
                <a:spcPts val="400"/>
              </a:spcBef>
              <a:spcAft>
                <a:spcPts val="0"/>
              </a:spcAft>
              <a:buClr>
                <a:schemeClr val="dk1"/>
              </a:buClr>
              <a:buSzPts val="2000"/>
              <a:buFont typeface="Arial"/>
              <a:buNone/>
            </a:pPr>
            <a:r>
              <a:rPr lang="en-US" sz="2000"/>
              <a:t>            ATM fees.   </a:t>
            </a:r>
            <a:endParaRPr/>
          </a:p>
          <a:p>
            <a:pPr marL="381000" lvl="0" indent="-381000" algn="l" rtl="0">
              <a:lnSpc>
                <a:spcPct val="145000"/>
              </a:lnSpc>
              <a:spcBef>
                <a:spcPts val="400"/>
              </a:spcBef>
              <a:spcAft>
                <a:spcPts val="0"/>
              </a:spcAft>
              <a:buClr>
                <a:schemeClr val="dk1"/>
              </a:buClr>
              <a:buSzPts val="2000"/>
              <a:buFont typeface="Arial"/>
              <a:buNone/>
            </a:pPr>
            <a:r>
              <a:rPr lang="en-US" sz="2000" b="1"/>
              <a:t> </a:t>
            </a:r>
            <a:endParaRPr sz="800"/>
          </a:p>
        </p:txBody>
      </p:sp>
      <p:sp>
        <p:nvSpPr>
          <p:cNvPr id="608" name="Google Shape;608;p60"/>
          <p:cNvSpPr txBox="1"/>
          <p:nvPr/>
        </p:nvSpPr>
        <p:spPr>
          <a:xfrm>
            <a:off x="457200" y="0"/>
            <a:ext cx="8229600" cy="4111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600"/>
              <a:buFont typeface="Arial"/>
              <a:buNone/>
            </a:pPr>
            <a:r>
              <a:rPr lang="en-US" sz="3600" b="1">
                <a:solidFill>
                  <a:schemeClr val="dk2"/>
                </a:solidFill>
                <a:latin typeface="Arial"/>
                <a:ea typeface="Arial"/>
                <a:cs typeface="Arial"/>
                <a:sym typeface="Arial"/>
              </a:rPr>
              <a:t>A fallacy or not a fallacy?</a:t>
            </a:r>
            <a:r>
              <a:rPr lang="en-US" sz="4000" b="1">
                <a:solidFill>
                  <a:schemeClr val="dk2"/>
                </a:solidFill>
                <a:latin typeface="Arial"/>
                <a:ea typeface="Arial"/>
                <a:cs typeface="Arial"/>
                <a:sym typeface="Arial"/>
              </a:rPr>
              <a:t> </a:t>
            </a:r>
            <a:endParaRPr/>
          </a:p>
        </p:txBody>
      </p:sp>
    </p:spTree>
  </p:cSld>
  <p:clrMapOvr>
    <a:masterClrMapping/>
  </p:clrMapOvr>
  <p:transition spd="slow">
    <p:split orient="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1"/>
          <p:cNvSpPr txBox="1">
            <a:spLocks noGrp="1"/>
          </p:cNvSpPr>
          <p:nvPr>
            <p:ph type="body" idx="1"/>
          </p:nvPr>
        </p:nvSpPr>
        <p:spPr>
          <a:xfrm>
            <a:off x="228600" y="609600"/>
            <a:ext cx="8915400" cy="6248400"/>
          </a:xfrm>
          <a:prstGeom prst="rect">
            <a:avLst/>
          </a:prstGeom>
          <a:noFill/>
          <a:ln w="222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381000" lvl="0" indent="-381000" algn="l" rtl="0">
              <a:lnSpc>
                <a:spcPct val="150000"/>
              </a:lnSpc>
              <a:spcBef>
                <a:spcPts val="0"/>
              </a:spcBef>
              <a:spcAft>
                <a:spcPts val="0"/>
              </a:spcAft>
              <a:buClr>
                <a:schemeClr val="dk1"/>
              </a:buClr>
              <a:buSzPts val="2000"/>
              <a:buFont typeface="Arial"/>
              <a:buNone/>
            </a:pPr>
            <a:r>
              <a:rPr lang="en-US" sz="2000"/>
              <a:t>10. My girlfriend asked me to do exercise with her. I I went running with her in the park. This morning she got zero for Math and got angry with me. How’s that possible? 	</a:t>
            </a:r>
            <a:endParaRPr/>
          </a:p>
          <a:p>
            <a:pPr marL="381000" lvl="0" indent="-381000" algn="l" rtl="0">
              <a:lnSpc>
                <a:spcPct val="150000"/>
              </a:lnSpc>
              <a:spcBef>
                <a:spcPts val="400"/>
              </a:spcBef>
              <a:spcAft>
                <a:spcPts val="0"/>
              </a:spcAft>
              <a:buClr>
                <a:schemeClr val="dk1"/>
              </a:buClr>
              <a:buSzPts val="2000"/>
              <a:buFont typeface="Arial"/>
              <a:buNone/>
            </a:pPr>
            <a:r>
              <a:rPr lang="en-US" sz="2000"/>
              <a:t>11. People who watch little or no TV are generally more active than people who watch a lot of TV because the major networks send hidden messages to make people passive, sleepy, and wanting more TV. </a:t>
            </a:r>
            <a:endParaRPr/>
          </a:p>
          <a:p>
            <a:pPr marL="381000" lvl="0" indent="-381000" algn="l" rtl="0">
              <a:lnSpc>
                <a:spcPct val="150000"/>
              </a:lnSpc>
              <a:spcBef>
                <a:spcPts val="400"/>
              </a:spcBef>
              <a:spcAft>
                <a:spcPts val="0"/>
              </a:spcAft>
              <a:buClr>
                <a:schemeClr val="dk1"/>
              </a:buClr>
              <a:buSzPts val="2000"/>
              <a:buFont typeface="Arial"/>
              <a:buNone/>
            </a:pPr>
            <a:r>
              <a:rPr lang="en-US" sz="2000"/>
              <a:t>12. Recently, a scientiﬁc study found that eating large amounts of chocolate </a:t>
            </a:r>
            <a:endParaRPr/>
          </a:p>
          <a:p>
            <a:pPr marL="381000" lvl="0" indent="-381000" algn="l" rtl="0">
              <a:lnSpc>
                <a:spcPct val="150000"/>
              </a:lnSpc>
              <a:spcBef>
                <a:spcPts val="400"/>
              </a:spcBef>
              <a:spcAft>
                <a:spcPts val="0"/>
              </a:spcAft>
              <a:buClr>
                <a:schemeClr val="dk1"/>
              </a:buClr>
              <a:buSzPts val="2000"/>
              <a:buFont typeface="Arial"/>
              <a:buNone/>
            </a:pPr>
            <a:r>
              <a:rPr lang="en-US" sz="2000"/>
              <a:t>	ice cream is actually good for you. We can’t accept this conclusion, however, because the study was funded entirely by Baskin-</a:t>
            </a:r>
            <a:endParaRPr/>
          </a:p>
          <a:p>
            <a:pPr marL="381000" lvl="0" indent="-381000" algn="l" rtl="0">
              <a:lnSpc>
                <a:spcPct val="150000"/>
              </a:lnSpc>
              <a:spcBef>
                <a:spcPts val="400"/>
              </a:spcBef>
              <a:spcAft>
                <a:spcPts val="0"/>
              </a:spcAft>
              <a:buClr>
                <a:schemeClr val="dk1"/>
              </a:buClr>
              <a:buSzPts val="2000"/>
              <a:buFont typeface="Arial"/>
              <a:buNone/>
            </a:pPr>
            <a:r>
              <a:rPr lang="en-US" sz="2000"/>
              <a:t>	 Robbins and other leading ice-cream makers.  </a:t>
            </a:r>
            <a:endParaRPr/>
          </a:p>
          <a:p>
            <a:pPr marL="381000" lvl="0" indent="-381000" algn="l" rtl="0">
              <a:lnSpc>
                <a:spcPct val="150000"/>
              </a:lnSpc>
              <a:spcBef>
                <a:spcPts val="400"/>
              </a:spcBef>
              <a:spcAft>
                <a:spcPts val="0"/>
              </a:spcAft>
              <a:buClr>
                <a:schemeClr val="dk1"/>
              </a:buClr>
              <a:buSzPts val="2000"/>
              <a:buFont typeface="Arial"/>
              <a:buNone/>
            </a:pPr>
            <a:r>
              <a:rPr lang="en-US" sz="2000"/>
              <a:t>13. Only man has an immortal soul. No woman is a man. Therefore, no woman has an immortal soul.</a:t>
            </a:r>
            <a:endParaRPr/>
          </a:p>
          <a:p>
            <a:pPr marL="381000" lvl="0" indent="-254000" algn="l" rtl="0">
              <a:lnSpc>
                <a:spcPct val="90000"/>
              </a:lnSpc>
              <a:spcBef>
                <a:spcPts val="400"/>
              </a:spcBef>
              <a:spcAft>
                <a:spcPts val="0"/>
              </a:spcAft>
              <a:buClr>
                <a:schemeClr val="dk1"/>
              </a:buClr>
              <a:buSzPts val="2000"/>
              <a:buFont typeface="Arial"/>
              <a:buNone/>
            </a:pPr>
            <a:endParaRPr sz="2000"/>
          </a:p>
        </p:txBody>
      </p:sp>
      <p:sp>
        <p:nvSpPr>
          <p:cNvPr id="615" name="Google Shape;615;p61"/>
          <p:cNvSpPr/>
          <p:nvPr/>
        </p:nvSpPr>
        <p:spPr>
          <a:xfrm>
            <a:off x="457200" y="0"/>
            <a:ext cx="8229600" cy="4111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600"/>
              <a:buFont typeface="Arial"/>
              <a:buNone/>
            </a:pPr>
            <a:r>
              <a:rPr lang="en-US" sz="3600" b="1">
                <a:solidFill>
                  <a:schemeClr val="dk2"/>
                </a:solidFill>
                <a:latin typeface="Arial"/>
                <a:ea typeface="Arial"/>
                <a:cs typeface="Arial"/>
                <a:sym typeface="Arial"/>
              </a:rPr>
              <a:t>A fallacy or not a fallacy?</a:t>
            </a:r>
            <a:r>
              <a:rPr lang="en-US" sz="4000" b="1">
                <a:solidFill>
                  <a:schemeClr val="dk2"/>
                </a:solidFill>
                <a:latin typeface="Arial"/>
                <a:ea typeface="Arial"/>
                <a:cs typeface="Arial"/>
                <a:sym typeface="Arial"/>
              </a:rPr>
              <a:t> </a:t>
            </a:r>
            <a:endParaRPr/>
          </a:p>
        </p:txBody>
      </p:sp>
    </p:spTree>
  </p:cSld>
  <p:clrMapOvr>
    <a:masterClrMapping/>
  </p:clrMapOvr>
  <p:transition spd="slow">
    <p:split orient="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2"/>
          <p:cNvSpPr txBox="1">
            <a:spLocks noGrp="1"/>
          </p:cNvSpPr>
          <p:nvPr>
            <p:ph type="body" idx="1"/>
          </p:nvPr>
        </p:nvSpPr>
        <p:spPr>
          <a:xfrm>
            <a:off x="228600" y="609600"/>
            <a:ext cx="8915400" cy="6248400"/>
          </a:xfrm>
          <a:prstGeom prst="rect">
            <a:avLst/>
          </a:prstGeom>
          <a:noFill/>
          <a:ln w="222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381000" lvl="1" indent="-381000" algn="l" rtl="0">
              <a:lnSpc>
                <a:spcPct val="150000"/>
              </a:lnSpc>
              <a:spcBef>
                <a:spcPts val="0"/>
              </a:spcBef>
              <a:spcAft>
                <a:spcPts val="0"/>
              </a:spcAft>
              <a:buClr>
                <a:schemeClr val="dk1"/>
              </a:buClr>
              <a:buSzPts val="2000"/>
              <a:buFont typeface="Arial"/>
              <a:buNone/>
            </a:pPr>
            <a:r>
              <a:rPr lang="en-US" sz="2000"/>
              <a:t>14. Mother to daughter: Nana was asking about you the other day. She’s so lonely and depressed since Grandpa passed away, and her Alzheimer’s seems to get worse every day. She’s done so much for you over the years. Don’t you think you should pay her a visit?</a:t>
            </a:r>
            <a:endParaRPr/>
          </a:p>
          <a:p>
            <a:pPr marL="381000" lvl="1" indent="-381000" algn="l" rtl="0">
              <a:lnSpc>
                <a:spcPct val="150000"/>
              </a:lnSpc>
              <a:spcBef>
                <a:spcPts val="400"/>
              </a:spcBef>
              <a:spcAft>
                <a:spcPts val="0"/>
              </a:spcAft>
              <a:buClr>
                <a:schemeClr val="dk1"/>
              </a:buClr>
              <a:buSzPts val="2000"/>
              <a:buFont typeface="Arial"/>
              <a:buNone/>
            </a:pPr>
            <a:r>
              <a:rPr lang="en-US" sz="2000"/>
              <a:t>15. According to the song, the pinball wizard is deaf, dumb, and blind. Dumb people aren't very smart. So, the pinball wizard isn't very smart. </a:t>
            </a:r>
            <a:endParaRPr/>
          </a:p>
          <a:p>
            <a:pPr marL="381000" lvl="1" indent="-381000" algn="l" rtl="0">
              <a:lnSpc>
                <a:spcPct val="150000"/>
              </a:lnSpc>
              <a:spcBef>
                <a:spcPts val="400"/>
              </a:spcBef>
              <a:spcAft>
                <a:spcPts val="0"/>
              </a:spcAft>
              <a:buClr>
                <a:schemeClr val="dk1"/>
              </a:buClr>
              <a:buSzPts val="2000"/>
              <a:buFont typeface="Arial"/>
              <a:buNone/>
            </a:pPr>
            <a:r>
              <a:rPr lang="en-US" sz="2000"/>
              <a:t>16. The Red Cross is worried about the treatment of the suspected terrorists held by the U.S. at Guantanamo Bay, Cuba. What do they want the U.S. to do with them, put them on the beaches of Florida for a vacation or take them skiing in the Rockies? Come on, let's worry about the Americans. (adapted from a newspaper call-in column) </a:t>
            </a:r>
            <a:endParaRPr/>
          </a:p>
          <a:p>
            <a:pPr marL="381000" lvl="1" indent="-381000" algn="l" rtl="0">
              <a:lnSpc>
                <a:spcPct val="150000"/>
              </a:lnSpc>
              <a:spcBef>
                <a:spcPts val="400"/>
              </a:spcBef>
              <a:spcAft>
                <a:spcPts val="0"/>
              </a:spcAft>
              <a:buClr>
                <a:schemeClr val="dk1"/>
              </a:buClr>
              <a:buSzPts val="2000"/>
              <a:buFont typeface="Arial"/>
              <a:buNone/>
            </a:pPr>
            <a:endParaRPr sz="2000"/>
          </a:p>
          <a:p>
            <a:pPr marL="381000" lvl="1" indent="-381000" algn="l" rtl="0">
              <a:lnSpc>
                <a:spcPct val="150000"/>
              </a:lnSpc>
              <a:spcBef>
                <a:spcPts val="400"/>
              </a:spcBef>
              <a:spcAft>
                <a:spcPts val="0"/>
              </a:spcAft>
              <a:buClr>
                <a:schemeClr val="dk1"/>
              </a:buClr>
              <a:buSzPts val="2000"/>
              <a:buFont typeface="Arial"/>
              <a:buNone/>
            </a:pPr>
            <a:endParaRPr sz="2000"/>
          </a:p>
          <a:p>
            <a:pPr marL="381000" lvl="0" indent="-381000" algn="l" rtl="0">
              <a:lnSpc>
                <a:spcPct val="150000"/>
              </a:lnSpc>
              <a:spcBef>
                <a:spcPts val="400"/>
              </a:spcBef>
              <a:spcAft>
                <a:spcPts val="0"/>
              </a:spcAft>
              <a:buClr>
                <a:schemeClr val="dk1"/>
              </a:buClr>
              <a:buSzPts val="2000"/>
              <a:buFont typeface="Arial"/>
              <a:buNone/>
            </a:pPr>
            <a:endParaRPr sz="2000"/>
          </a:p>
          <a:p>
            <a:pPr marL="381000" lvl="0" indent="-254000" algn="l" rtl="0">
              <a:lnSpc>
                <a:spcPct val="90000"/>
              </a:lnSpc>
              <a:spcBef>
                <a:spcPts val="400"/>
              </a:spcBef>
              <a:spcAft>
                <a:spcPts val="0"/>
              </a:spcAft>
              <a:buClr>
                <a:schemeClr val="dk1"/>
              </a:buClr>
              <a:buSzPts val="2000"/>
              <a:buFont typeface="Arial"/>
              <a:buNone/>
            </a:pPr>
            <a:endParaRPr sz="2000"/>
          </a:p>
        </p:txBody>
      </p:sp>
      <p:sp>
        <p:nvSpPr>
          <p:cNvPr id="622" name="Google Shape;622;p62"/>
          <p:cNvSpPr/>
          <p:nvPr/>
        </p:nvSpPr>
        <p:spPr>
          <a:xfrm>
            <a:off x="457200" y="0"/>
            <a:ext cx="8229600" cy="4111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3600"/>
              <a:buFont typeface="Arial"/>
              <a:buNone/>
            </a:pPr>
            <a:r>
              <a:rPr lang="en-US" sz="3600" b="1">
                <a:solidFill>
                  <a:schemeClr val="dk2"/>
                </a:solidFill>
                <a:latin typeface="Arial"/>
                <a:ea typeface="Arial"/>
                <a:cs typeface="Arial"/>
                <a:sym typeface="Arial"/>
              </a:rPr>
              <a:t>A fallacy or not a fallacy?</a:t>
            </a:r>
            <a:r>
              <a:rPr lang="en-US" sz="4000" b="1">
                <a:solidFill>
                  <a:schemeClr val="dk2"/>
                </a:solidFill>
                <a:latin typeface="Arial"/>
                <a:ea typeface="Arial"/>
                <a:cs typeface="Arial"/>
                <a:sym typeface="Arial"/>
              </a:rPr>
              <a:t> </a:t>
            </a:r>
            <a:endParaRPr/>
          </a:p>
        </p:txBody>
      </p:sp>
    </p:spTree>
  </p:cSld>
  <p:clrMapOvr>
    <a:masterClrMapping/>
  </p:clrMapOvr>
  <p:transition spd="slow">
    <p:split orient="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3"/>
          <p:cNvSpPr txBox="1">
            <a:spLocks noGrp="1"/>
          </p:cNvSpPr>
          <p:nvPr>
            <p:ph type="title"/>
          </p:nvPr>
        </p:nvSpPr>
        <p:spPr>
          <a:xfrm>
            <a:off x="457200" y="158815"/>
            <a:ext cx="8229600" cy="77103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Assignment </a:t>
            </a:r>
            <a:endParaRPr/>
          </a:p>
        </p:txBody>
      </p:sp>
      <p:sp>
        <p:nvSpPr>
          <p:cNvPr id="628" name="Google Shape;628;p63"/>
          <p:cNvSpPr txBox="1"/>
          <p:nvPr/>
        </p:nvSpPr>
        <p:spPr>
          <a:xfrm>
            <a:off x="268941" y="904106"/>
            <a:ext cx="8839200" cy="168584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dirty="0">
                <a:solidFill>
                  <a:schemeClr val="dk1"/>
                </a:solidFill>
                <a:latin typeface="Arial"/>
                <a:ea typeface="Arial"/>
                <a:cs typeface="Arial"/>
                <a:sym typeface="Arial"/>
              </a:rPr>
              <a:t>Read some trending newspaper articles on the social media and the follow-up comments under them. Find at least FIVE fallacies in the articles (if any) and in the comments. </a:t>
            </a:r>
            <a:endParaRPr dirty="0"/>
          </a:p>
        </p:txBody>
      </p:sp>
      <p:sp>
        <p:nvSpPr>
          <p:cNvPr id="629" name="Google Shape;629;p63"/>
          <p:cNvSpPr txBox="1"/>
          <p:nvPr/>
        </p:nvSpPr>
        <p:spPr>
          <a:xfrm>
            <a:off x="419100" y="5426422"/>
            <a:ext cx="8305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Note</a:t>
            </a:r>
            <a:r>
              <a:rPr lang="en-US" sz="1800" dirty="0">
                <a:solidFill>
                  <a:schemeClr val="dk1"/>
                </a:solidFill>
                <a:latin typeface="Arial"/>
                <a:ea typeface="Arial"/>
                <a:cs typeface="Arial"/>
                <a:sym typeface="Arial"/>
              </a:rPr>
              <a:t>: Delete lesson slides; only keep the assignment slides. </a:t>
            </a:r>
            <a:endParaRPr dirty="0"/>
          </a:p>
        </p:txBody>
      </p:sp>
      <p:sp>
        <p:nvSpPr>
          <p:cNvPr id="630" name="Google Shape;630;p63"/>
          <p:cNvSpPr txBox="1"/>
          <p:nvPr/>
        </p:nvSpPr>
        <p:spPr>
          <a:xfrm>
            <a:off x="457200" y="2992312"/>
            <a:ext cx="7924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Link to submit: </a:t>
            </a:r>
            <a:endParaRPr sz="2000" b="1" dirty="0">
              <a:solidFill>
                <a:schemeClr val="dk1"/>
              </a:solidFill>
              <a:latin typeface="Arial"/>
              <a:ea typeface="Arial"/>
              <a:cs typeface="Arial"/>
              <a:sym typeface="Arial"/>
            </a:endParaRPr>
          </a:p>
        </p:txBody>
      </p:sp>
      <p:sp>
        <p:nvSpPr>
          <p:cNvPr id="4" name="TextBox 3">
            <a:extLst>
              <a:ext uri="{FF2B5EF4-FFF2-40B4-BE49-F238E27FC236}">
                <a16:creationId xmlns:a16="http://schemas.microsoft.com/office/drawing/2014/main" id="{DFB07EF6-FE8F-4172-764B-9C13312737E7}"/>
              </a:ext>
            </a:extLst>
          </p:cNvPr>
          <p:cNvSpPr txBox="1"/>
          <p:nvPr/>
        </p:nvSpPr>
        <p:spPr>
          <a:xfrm>
            <a:off x="1598103" y="3670758"/>
            <a:ext cx="4572000" cy="307777"/>
          </a:xfrm>
          <a:prstGeom prst="rect">
            <a:avLst/>
          </a:prstGeom>
          <a:noFill/>
        </p:spPr>
        <p:txBody>
          <a:bodyPr wrap="square">
            <a:spAutoFit/>
          </a:bodyPr>
          <a:lstStyle/>
          <a:p>
            <a:pPr rtl="0">
              <a:spcBef>
                <a:spcPts val="0"/>
              </a:spcBef>
              <a:spcAft>
                <a:spcPts val="0"/>
              </a:spcAft>
            </a:pPr>
            <a:r>
              <a:rPr lang="en-US" sz="1400" b="1" i="0" u="sng" strike="noStrike" dirty="0">
                <a:solidFill>
                  <a:srgbClr val="1155CC"/>
                </a:solidFill>
                <a:effectLst/>
                <a:latin typeface="Arial" panose="020B0604020202020204" pitchFamily="34" charset="0"/>
                <a:hlinkClick r:id="rId3"/>
              </a:rPr>
              <a:t>https://</a:t>
            </a:r>
            <a:r>
              <a:rPr lang="en-US" sz="1400" b="1" i="0" u="sng" strike="noStrike" dirty="0" err="1">
                <a:solidFill>
                  <a:srgbClr val="1155CC"/>
                </a:solidFill>
                <a:effectLst/>
                <a:latin typeface="Arial" panose="020B0604020202020204" pitchFamily="34" charset="0"/>
                <a:hlinkClick r:id="rId3"/>
              </a:rPr>
              <a:t>forms.gle</a:t>
            </a:r>
            <a:r>
              <a:rPr lang="en-US" sz="1400" b="1" i="0" u="sng" strike="noStrike" dirty="0">
                <a:solidFill>
                  <a:srgbClr val="1155CC"/>
                </a:solidFill>
                <a:effectLst/>
                <a:latin typeface="Arial" panose="020B0604020202020204" pitchFamily="34" charset="0"/>
                <a:hlinkClick r:id="rId3"/>
              </a:rPr>
              <a:t>/</a:t>
            </a:r>
            <a:r>
              <a:rPr lang="en-US" sz="1400" b="1" i="0" u="sng" strike="noStrike" dirty="0" err="1">
                <a:solidFill>
                  <a:srgbClr val="1155CC"/>
                </a:solidFill>
                <a:effectLst/>
                <a:latin typeface="Arial" panose="020B0604020202020204" pitchFamily="34" charset="0"/>
                <a:hlinkClick r:id="rId3"/>
              </a:rPr>
              <a:t>bhwiVRNHszrpapsY9</a:t>
            </a:r>
            <a:endParaRPr lang="en-US"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a:spLocks noGrp="1"/>
          </p:cNvSpPr>
          <p:nvPr>
            <p:ph type="title"/>
          </p:nvPr>
        </p:nvSpPr>
        <p:spPr>
          <a:xfrm>
            <a:off x="304800" y="194547"/>
            <a:ext cx="82296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Activity: Sort them out</a:t>
            </a:r>
            <a:endParaRPr/>
          </a:p>
        </p:txBody>
      </p:sp>
      <p:sp>
        <p:nvSpPr>
          <p:cNvPr id="140" name="Google Shape;140;p6"/>
          <p:cNvSpPr txBox="1">
            <a:spLocks noGrp="1"/>
          </p:cNvSpPr>
          <p:nvPr>
            <p:ph type="body" idx="1"/>
          </p:nvPr>
        </p:nvSpPr>
        <p:spPr>
          <a:xfrm>
            <a:off x="0" y="914400"/>
            <a:ext cx="9144000" cy="5791200"/>
          </a:xfrm>
          <a:prstGeom prst="rect">
            <a:avLst/>
          </a:prstGeom>
          <a:noFill/>
          <a:ln>
            <a:noFill/>
          </a:ln>
        </p:spPr>
        <p:txBody>
          <a:bodyPr spcFirstLastPara="1" wrap="square" lIns="91425" tIns="45700" rIns="91425" bIns="45700" anchor="t" anchorCtr="0">
            <a:noAutofit/>
          </a:bodyPr>
          <a:lstStyle/>
          <a:p>
            <a:pPr marL="342900" lvl="0" indent="-342900" algn="l" rtl="0">
              <a:lnSpc>
                <a:spcPct val="130000"/>
              </a:lnSpc>
              <a:spcBef>
                <a:spcPts val="0"/>
              </a:spcBef>
              <a:spcAft>
                <a:spcPts val="0"/>
              </a:spcAft>
              <a:buClr>
                <a:schemeClr val="dk1"/>
              </a:buClr>
              <a:buSzPts val="2000"/>
              <a:buFont typeface="Arial"/>
              <a:buAutoNum type="arabicPeriod"/>
            </a:pPr>
            <a:r>
              <a:rPr lang="en-US" sz="2000" dirty="0"/>
              <a:t>Carlos recently gave Amy an engagement ring. So, Carlos loves Amy. </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Thousands of tobacco farm workers will lose their jobs if cigarette taxes are doubled. Therefore, smoking does not cause cancer.</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Thousands of tobacco farm workers will lose their jobs if cigarette taxes are doubled. Therefore, cigarette taxes should not be doubled.  </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The last three coin tosses have been heads. So, the next coin toss will surely be tails.  </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You should believe in God. You have everything to gain if God does exist, and little to lose if He doesn’t.  </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Peter and his wife are both over 6 feet tall. Therefore, their daughter is likely to be over 6 feet tall, too.  </a:t>
            </a:r>
            <a:endParaRPr dirty="0"/>
          </a:p>
          <a:p>
            <a:pPr marL="342900" lvl="0" indent="-342900" algn="l" rtl="0">
              <a:lnSpc>
                <a:spcPct val="130000"/>
              </a:lnSpc>
              <a:spcBef>
                <a:spcPts val="400"/>
              </a:spcBef>
              <a:spcAft>
                <a:spcPts val="0"/>
              </a:spcAft>
              <a:buClr>
                <a:schemeClr val="dk1"/>
              </a:buClr>
              <a:buSzPts val="2000"/>
              <a:buFont typeface="Arial"/>
              <a:buAutoNum type="arabicPeriod"/>
            </a:pPr>
            <a:r>
              <a:rPr lang="en-US" sz="2000" dirty="0"/>
              <a:t>Martina partied all night last night. Therefore, she will do well on her critical thinking test next week. </a:t>
            </a:r>
            <a:endParaRPr dirty="0"/>
          </a:p>
        </p:txBody>
      </p:sp>
      <p:sp>
        <p:nvSpPr>
          <p:cNvPr id="141" name="Google Shape;141;p6"/>
          <p:cNvSpPr txBox="1"/>
          <p:nvPr/>
        </p:nvSpPr>
        <p:spPr>
          <a:xfrm>
            <a:off x="8382000" y="950752"/>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FF0000"/>
                </a:solidFill>
                <a:latin typeface="Arial"/>
                <a:ea typeface="Arial"/>
                <a:cs typeface="Arial"/>
                <a:sym typeface="Arial"/>
              </a:rPr>
              <a:t>PR</a:t>
            </a:r>
            <a:endParaRPr/>
          </a:p>
        </p:txBody>
      </p:sp>
      <p:sp>
        <p:nvSpPr>
          <p:cNvPr id="142" name="Google Shape;142;p6"/>
          <p:cNvSpPr txBox="1"/>
          <p:nvPr/>
        </p:nvSpPr>
        <p:spPr>
          <a:xfrm>
            <a:off x="6400800" y="18288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LI</a:t>
            </a:r>
            <a:endParaRPr/>
          </a:p>
        </p:txBody>
      </p:sp>
      <p:sp>
        <p:nvSpPr>
          <p:cNvPr id="143" name="Google Shape;143;p6"/>
          <p:cNvSpPr txBox="1"/>
          <p:nvPr/>
        </p:nvSpPr>
        <p:spPr>
          <a:xfrm>
            <a:off x="7010400" y="2722602"/>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PR</a:t>
            </a:r>
            <a:endParaRPr/>
          </a:p>
        </p:txBody>
      </p:sp>
      <p:sp>
        <p:nvSpPr>
          <p:cNvPr id="144" name="Google Shape;144;p6"/>
          <p:cNvSpPr txBox="1"/>
          <p:nvPr/>
        </p:nvSpPr>
        <p:spPr>
          <a:xfrm>
            <a:off x="2133600" y="3593068"/>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NR</a:t>
            </a:r>
            <a:endParaRPr/>
          </a:p>
        </p:txBody>
      </p:sp>
      <p:sp>
        <p:nvSpPr>
          <p:cNvPr id="145" name="Google Shape;145;p6"/>
          <p:cNvSpPr txBox="1"/>
          <p:nvPr/>
        </p:nvSpPr>
        <p:spPr>
          <a:xfrm>
            <a:off x="3810000" y="43434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PR</a:t>
            </a:r>
            <a:endParaRPr/>
          </a:p>
        </p:txBody>
      </p:sp>
      <p:sp>
        <p:nvSpPr>
          <p:cNvPr id="146" name="Google Shape;146;p6"/>
          <p:cNvSpPr txBox="1"/>
          <p:nvPr/>
        </p:nvSpPr>
        <p:spPr>
          <a:xfrm>
            <a:off x="3200400" y="52578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PR</a:t>
            </a:r>
            <a:endParaRPr/>
          </a:p>
        </p:txBody>
      </p:sp>
      <p:sp>
        <p:nvSpPr>
          <p:cNvPr id="147" name="Google Shape;147;p6"/>
          <p:cNvSpPr txBox="1"/>
          <p:nvPr/>
        </p:nvSpPr>
        <p:spPr>
          <a:xfrm>
            <a:off x="3200400" y="6096000"/>
            <a:ext cx="76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LI</a:t>
            </a:r>
            <a:endParaRP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64"/>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1: </a:t>
            </a:r>
            <a:endParaRPr/>
          </a:p>
        </p:txBody>
      </p:sp>
      <p:sp>
        <p:nvSpPr>
          <p:cNvPr id="637" name="Google Shape;637;p64"/>
          <p:cNvSpPr txBox="1"/>
          <p:nvPr/>
        </p:nvSpPr>
        <p:spPr>
          <a:xfrm>
            <a:off x="361950" y="6172200"/>
            <a:ext cx="2089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endParaRPr/>
          </a:p>
        </p:txBody>
      </p:sp>
      <p:sp>
        <p:nvSpPr>
          <p:cNvPr id="638" name="Google Shape;638;p64"/>
          <p:cNvSpPr txBox="1">
            <a:spLocks noGrp="1"/>
          </p:cNvSpPr>
          <p:nvPr>
            <p:ph type="title"/>
          </p:nvPr>
        </p:nvSpPr>
        <p:spPr>
          <a:xfrm>
            <a:off x="762000" y="338435"/>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Assignment</a:t>
            </a:r>
            <a:endParaRPr>
              <a:solidFill>
                <a:srgbClr val="C00000"/>
              </a:solidFill>
            </a:endParaRPr>
          </a:p>
        </p:txBody>
      </p:sp>
      <p:sp>
        <p:nvSpPr>
          <p:cNvPr id="639" name="Google Shape;639;p64"/>
          <p:cNvSpPr txBox="1"/>
          <p:nvPr/>
        </p:nvSpPr>
        <p:spPr>
          <a:xfrm>
            <a:off x="361950" y="5410200"/>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5"/>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2: </a:t>
            </a:r>
            <a:endParaRPr/>
          </a:p>
        </p:txBody>
      </p:sp>
      <p:sp>
        <p:nvSpPr>
          <p:cNvPr id="645" name="Google Shape;645;p65"/>
          <p:cNvSpPr txBox="1"/>
          <p:nvPr/>
        </p:nvSpPr>
        <p:spPr>
          <a:xfrm>
            <a:off x="361950" y="6172200"/>
            <a:ext cx="11413283"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0070C0"/>
                </a:solidFill>
                <a:latin typeface="Arial"/>
                <a:ea typeface="Arial"/>
                <a:cs typeface="Arial"/>
                <a:sym typeface="Arial"/>
              </a:rPr>
              <a:t>Source: </a:t>
            </a:r>
            <a:r>
              <a:rPr lang="en-US" sz="1600" dirty="0">
                <a:solidFill>
                  <a:srgbClr val="0070C0"/>
                </a:solidFill>
                <a:latin typeface="Arial"/>
                <a:ea typeface="Arial"/>
                <a:cs typeface="Arial"/>
                <a:sym typeface="Arial"/>
              </a:rPr>
              <a:t>https://twitter.com/language_nerds_/status/1593610008519970817/photo/1</a:t>
            </a:r>
            <a:endParaRPr dirty="0"/>
          </a:p>
        </p:txBody>
      </p:sp>
      <p:sp>
        <p:nvSpPr>
          <p:cNvPr id="646" name="Google Shape;646;p65"/>
          <p:cNvSpPr txBox="1">
            <a:spLocks noGrp="1"/>
          </p:cNvSpPr>
          <p:nvPr>
            <p:ph type="title"/>
          </p:nvPr>
        </p:nvSpPr>
        <p:spPr>
          <a:xfrm>
            <a:off x="762000" y="338435"/>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Assignment</a:t>
            </a:r>
            <a:endParaRPr>
              <a:solidFill>
                <a:srgbClr val="C00000"/>
              </a:solidFill>
            </a:endParaRPr>
          </a:p>
        </p:txBody>
      </p:sp>
      <p:sp>
        <p:nvSpPr>
          <p:cNvPr id="647" name="Google Shape;647;p65"/>
          <p:cNvSpPr txBox="1"/>
          <p:nvPr/>
        </p:nvSpPr>
        <p:spPr>
          <a:xfrm>
            <a:off x="361950" y="5410200"/>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6"/>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3: </a:t>
            </a:r>
            <a:endParaRPr/>
          </a:p>
        </p:txBody>
      </p:sp>
      <p:sp>
        <p:nvSpPr>
          <p:cNvPr id="653" name="Google Shape;653;p66"/>
          <p:cNvSpPr txBox="1"/>
          <p:nvPr/>
        </p:nvSpPr>
        <p:spPr>
          <a:xfrm>
            <a:off x="361950" y="6172200"/>
            <a:ext cx="2089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endParaRPr/>
          </a:p>
        </p:txBody>
      </p:sp>
      <p:sp>
        <p:nvSpPr>
          <p:cNvPr id="654" name="Google Shape;654;p66"/>
          <p:cNvSpPr txBox="1">
            <a:spLocks noGrp="1"/>
          </p:cNvSpPr>
          <p:nvPr>
            <p:ph type="title"/>
          </p:nvPr>
        </p:nvSpPr>
        <p:spPr>
          <a:xfrm>
            <a:off x="762000" y="338435"/>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Assignment</a:t>
            </a:r>
            <a:endParaRPr>
              <a:solidFill>
                <a:srgbClr val="C00000"/>
              </a:solidFill>
            </a:endParaRPr>
          </a:p>
        </p:txBody>
      </p:sp>
      <p:sp>
        <p:nvSpPr>
          <p:cNvPr id="655" name="Google Shape;655;p66"/>
          <p:cNvSpPr txBox="1"/>
          <p:nvPr/>
        </p:nvSpPr>
        <p:spPr>
          <a:xfrm>
            <a:off x="361950" y="5410200"/>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7"/>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4: </a:t>
            </a:r>
            <a:endParaRPr/>
          </a:p>
        </p:txBody>
      </p:sp>
      <p:sp>
        <p:nvSpPr>
          <p:cNvPr id="661" name="Google Shape;661;p67"/>
          <p:cNvSpPr txBox="1"/>
          <p:nvPr/>
        </p:nvSpPr>
        <p:spPr>
          <a:xfrm>
            <a:off x="361950" y="6172200"/>
            <a:ext cx="2089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endParaRPr/>
          </a:p>
        </p:txBody>
      </p:sp>
      <p:sp>
        <p:nvSpPr>
          <p:cNvPr id="662" name="Google Shape;662;p67"/>
          <p:cNvSpPr txBox="1">
            <a:spLocks noGrp="1"/>
          </p:cNvSpPr>
          <p:nvPr>
            <p:ph type="title"/>
          </p:nvPr>
        </p:nvSpPr>
        <p:spPr>
          <a:xfrm>
            <a:off x="762000" y="338435"/>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Assignment</a:t>
            </a:r>
            <a:endParaRPr>
              <a:solidFill>
                <a:srgbClr val="C00000"/>
              </a:solidFill>
            </a:endParaRPr>
          </a:p>
        </p:txBody>
      </p:sp>
      <p:sp>
        <p:nvSpPr>
          <p:cNvPr id="663" name="Google Shape;663;p67"/>
          <p:cNvSpPr txBox="1"/>
          <p:nvPr/>
        </p:nvSpPr>
        <p:spPr>
          <a:xfrm>
            <a:off x="361950" y="5410200"/>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8"/>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5: </a:t>
            </a:r>
            <a:endParaRPr/>
          </a:p>
        </p:txBody>
      </p:sp>
      <p:sp>
        <p:nvSpPr>
          <p:cNvPr id="669" name="Google Shape;669;p68"/>
          <p:cNvSpPr txBox="1"/>
          <p:nvPr/>
        </p:nvSpPr>
        <p:spPr>
          <a:xfrm>
            <a:off x="361950" y="6172200"/>
            <a:ext cx="20897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endParaRPr/>
          </a:p>
        </p:txBody>
      </p:sp>
      <p:sp>
        <p:nvSpPr>
          <p:cNvPr id="670" name="Google Shape;670;p68"/>
          <p:cNvSpPr txBox="1">
            <a:spLocks noGrp="1"/>
          </p:cNvSpPr>
          <p:nvPr>
            <p:ph type="title"/>
          </p:nvPr>
        </p:nvSpPr>
        <p:spPr>
          <a:xfrm>
            <a:off x="762000" y="338435"/>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Assignment</a:t>
            </a:r>
            <a:endParaRPr>
              <a:solidFill>
                <a:srgbClr val="C00000"/>
              </a:solidFill>
            </a:endParaRPr>
          </a:p>
        </p:txBody>
      </p:sp>
      <p:sp>
        <p:nvSpPr>
          <p:cNvPr id="671" name="Google Shape;671;p68"/>
          <p:cNvSpPr txBox="1"/>
          <p:nvPr/>
        </p:nvSpPr>
        <p:spPr>
          <a:xfrm>
            <a:off x="361950" y="5410200"/>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a:solidFill>
                  <a:srgbClr val="0070C0"/>
                </a:solidFill>
                <a:latin typeface="Arial"/>
                <a:ea typeface="Arial"/>
                <a:cs typeface="Arial"/>
                <a:sym typeface="Arial"/>
              </a:rPr>
              <a:t>Fallacy type: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98A518-B689-5FBF-2510-C67A5614BB97}"/>
              </a:ext>
            </a:extLst>
          </p:cNvPr>
          <p:cNvSpPr txBox="1"/>
          <p:nvPr/>
        </p:nvSpPr>
        <p:spPr>
          <a:xfrm>
            <a:off x="2087055" y="607705"/>
            <a:ext cx="4748980" cy="523220"/>
          </a:xfrm>
          <a:prstGeom prst="rect">
            <a:avLst/>
          </a:prstGeom>
          <a:noFill/>
        </p:spPr>
        <p:txBody>
          <a:bodyPr wrap="square" rtlCol="0">
            <a:spAutoFit/>
          </a:bodyPr>
          <a:lstStyle/>
          <a:p>
            <a:pPr algn="ctr"/>
            <a:r>
              <a:rPr lang="en-US" sz="2800" dirty="0"/>
              <a:t>ATTENDANCE CHECK </a:t>
            </a:r>
          </a:p>
        </p:txBody>
      </p:sp>
      <p:pic>
        <p:nvPicPr>
          <p:cNvPr id="1026" name="Picture 2">
            <a:extLst>
              <a:ext uri="{FF2B5EF4-FFF2-40B4-BE49-F238E27FC236}">
                <a16:creationId xmlns:a16="http://schemas.microsoft.com/office/drawing/2014/main" id="{1F171EF4-28FB-9E90-38C6-71F453E82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199" y="1773659"/>
            <a:ext cx="3067601" cy="3062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17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9"/>
          <p:cNvSpPr txBox="1">
            <a:spLocks noGrp="1"/>
          </p:cNvSpPr>
          <p:nvPr>
            <p:ph type="title"/>
          </p:nvPr>
        </p:nvSpPr>
        <p:spPr>
          <a:xfrm>
            <a:off x="533400" y="25146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5400" b="1"/>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7"/>
          <p:cNvSpPr txBox="1">
            <a:spLocks noGrp="1"/>
          </p:cNvSpPr>
          <p:nvPr>
            <p:ph type="title" idx="4294967295"/>
          </p:nvPr>
        </p:nvSpPr>
        <p:spPr>
          <a:xfrm>
            <a:off x="457200" y="274638"/>
            <a:ext cx="82296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t>ELEVEN FALLACIES OF RELEVANCE</a:t>
            </a:r>
            <a:endParaRPr/>
          </a:p>
        </p:txBody>
      </p:sp>
      <p:sp>
        <p:nvSpPr>
          <p:cNvPr id="153" name="Google Shape;153;p7"/>
          <p:cNvSpPr txBox="1">
            <a:spLocks noGrp="1"/>
          </p:cNvSpPr>
          <p:nvPr>
            <p:ph type="body" idx="4294967295"/>
          </p:nvPr>
        </p:nvSpPr>
        <p:spPr>
          <a:xfrm>
            <a:off x="381000" y="9906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20000"/>
              </a:lnSpc>
              <a:spcBef>
                <a:spcPts val="0"/>
              </a:spcBef>
              <a:spcAft>
                <a:spcPts val="0"/>
              </a:spcAft>
              <a:buClr>
                <a:schemeClr val="dk1"/>
              </a:buClr>
              <a:buSzPts val="2400"/>
              <a:buFont typeface="Arial"/>
              <a:buNone/>
            </a:pPr>
            <a:r>
              <a:rPr lang="en-US" sz="2400" dirty="0"/>
              <a:t>1. Personal attack (Ad Hominem)</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2. Attacking the motive (assumed benefits/purposes)</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3. Look who’s talking (Tu Quoque)</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4. Two wrongs make a right</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5. Scare tactic (appeal to force)</a:t>
            </a:r>
            <a:endParaRPr sz="2400" dirty="0"/>
          </a:p>
          <a:p>
            <a:pPr marL="342900" lvl="0" indent="-342900" algn="l" rtl="0">
              <a:lnSpc>
                <a:spcPct val="120000"/>
              </a:lnSpc>
              <a:spcBef>
                <a:spcPts val="480"/>
              </a:spcBef>
              <a:spcAft>
                <a:spcPts val="0"/>
              </a:spcAft>
              <a:buClr>
                <a:schemeClr val="dk1"/>
              </a:buClr>
              <a:buSzPts val="2400"/>
              <a:buFont typeface="Arial"/>
              <a:buNone/>
            </a:pPr>
            <a:r>
              <a:rPr lang="en-US" sz="2400" dirty="0"/>
              <a:t>6. Appeal to pity</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7. Bandwagon argument (Appeal to popularity)</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8. Straw man</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9. Red herring</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10. Equivocation</a:t>
            </a:r>
            <a:endParaRPr dirty="0"/>
          </a:p>
          <a:p>
            <a:pPr marL="342900" lvl="0" indent="-342900" algn="l" rtl="0">
              <a:lnSpc>
                <a:spcPct val="120000"/>
              </a:lnSpc>
              <a:spcBef>
                <a:spcPts val="480"/>
              </a:spcBef>
              <a:spcAft>
                <a:spcPts val="0"/>
              </a:spcAft>
              <a:buClr>
                <a:schemeClr val="dk1"/>
              </a:buClr>
              <a:buSzPts val="2400"/>
              <a:buFont typeface="Arial"/>
              <a:buNone/>
            </a:pPr>
            <a:r>
              <a:rPr lang="en-US" sz="2400" dirty="0"/>
              <a:t>11. Begging the question (circular reasoning)</a:t>
            </a:r>
            <a:endParaRPr dirty="0"/>
          </a:p>
          <a:p>
            <a:pPr marL="342900" lvl="0" indent="-342900" algn="l" rtl="0">
              <a:lnSpc>
                <a:spcPct val="120000"/>
              </a:lnSpc>
              <a:spcBef>
                <a:spcPts val="480"/>
              </a:spcBef>
              <a:spcAft>
                <a:spcPts val="0"/>
              </a:spcAft>
              <a:buClr>
                <a:schemeClr val="dk1"/>
              </a:buClr>
              <a:buSzPts val="2400"/>
              <a:buFont typeface="Arial"/>
              <a:buNone/>
            </a:pPr>
            <a:endParaRPr sz="2400" b="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0" end="0"/>
                                            </p:txEl>
                                          </p:spTgt>
                                        </p:tgtEl>
                                        <p:attrNameLst>
                                          <p:attrName>style.visibility</p:attrName>
                                        </p:attrNameLst>
                                      </p:cBhvr>
                                      <p:to>
                                        <p:strVal val="visible"/>
                                      </p:to>
                                    </p:set>
                                    <p:animEffect transition="in" filter="fade">
                                      <p:cBhvr>
                                        <p:cTn id="12" dur="500"/>
                                        <p:tgtEl>
                                          <p:spTgt spid="15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
                                            <p:txEl>
                                              <p:pRg st="1" end="1"/>
                                            </p:txEl>
                                          </p:spTgt>
                                        </p:tgtEl>
                                        <p:attrNameLst>
                                          <p:attrName>style.visibility</p:attrName>
                                        </p:attrNameLst>
                                      </p:cBhvr>
                                      <p:to>
                                        <p:strVal val="visible"/>
                                      </p:to>
                                    </p:set>
                                    <p:animEffect transition="in" filter="fade">
                                      <p:cBhvr>
                                        <p:cTn id="17" dur="500"/>
                                        <p:tgtEl>
                                          <p:spTgt spid="15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
                                            <p:txEl>
                                              <p:pRg st="2" end="2"/>
                                            </p:txEl>
                                          </p:spTgt>
                                        </p:tgtEl>
                                        <p:attrNameLst>
                                          <p:attrName>style.visibility</p:attrName>
                                        </p:attrNameLst>
                                      </p:cBhvr>
                                      <p:to>
                                        <p:strVal val="visible"/>
                                      </p:to>
                                    </p:set>
                                    <p:animEffect transition="in" filter="fade">
                                      <p:cBhvr>
                                        <p:cTn id="22" dur="500"/>
                                        <p:tgtEl>
                                          <p:spTgt spid="15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3">
                                            <p:txEl>
                                              <p:pRg st="3" end="3"/>
                                            </p:txEl>
                                          </p:spTgt>
                                        </p:tgtEl>
                                        <p:attrNameLst>
                                          <p:attrName>style.visibility</p:attrName>
                                        </p:attrNameLst>
                                      </p:cBhvr>
                                      <p:to>
                                        <p:strVal val="visible"/>
                                      </p:to>
                                    </p:set>
                                    <p:animEffect transition="in" filter="fade">
                                      <p:cBhvr>
                                        <p:cTn id="27" dur="500"/>
                                        <p:tgtEl>
                                          <p:spTgt spid="15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3">
                                            <p:txEl>
                                              <p:pRg st="4" end="4"/>
                                            </p:txEl>
                                          </p:spTgt>
                                        </p:tgtEl>
                                        <p:attrNameLst>
                                          <p:attrName>style.visibility</p:attrName>
                                        </p:attrNameLst>
                                      </p:cBhvr>
                                      <p:to>
                                        <p:strVal val="visible"/>
                                      </p:to>
                                    </p:set>
                                    <p:animEffect transition="in" filter="fade">
                                      <p:cBhvr>
                                        <p:cTn id="32" dur="500"/>
                                        <p:tgtEl>
                                          <p:spTgt spid="15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3">
                                            <p:txEl>
                                              <p:pRg st="5" end="5"/>
                                            </p:txEl>
                                          </p:spTgt>
                                        </p:tgtEl>
                                        <p:attrNameLst>
                                          <p:attrName>style.visibility</p:attrName>
                                        </p:attrNameLst>
                                      </p:cBhvr>
                                      <p:to>
                                        <p:strVal val="visible"/>
                                      </p:to>
                                    </p:set>
                                    <p:animEffect transition="in" filter="fade">
                                      <p:cBhvr>
                                        <p:cTn id="37" dur="500"/>
                                        <p:tgtEl>
                                          <p:spTgt spid="15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3">
                                            <p:txEl>
                                              <p:pRg st="6" end="6"/>
                                            </p:txEl>
                                          </p:spTgt>
                                        </p:tgtEl>
                                        <p:attrNameLst>
                                          <p:attrName>style.visibility</p:attrName>
                                        </p:attrNameLst>
                                      </p:cBhvr>
                                      <p:to>
                                        <p:strVal val="visible"/>
                                      </p:to>
                                    </p:set>
                                    <p:animEffect transition="in" filter="fade">
                                      <p:cBhvr>
                                        <p:cTn id="42" dur="500"/>
                                        <p:tgtEl>
                                          <p:spTgt spid="15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3">
                                            <p:txEl>
                                              <p:pRg st="7" end="7"/>
                                            </p:txEl>
                                          </p:spTgt>
                                        </p:tgtEl>
                                        <p:attrNameLst>
                                          <p:attrName>style.visibility</p:attrName>
                                        </p:attrNameLst>
                                      </p:cBhvr>
                                      <p:to>
                                        <p:strVal val="visible"/>
                                      </p:to>
                                    </p:set>
                                    <p:animEffect transition="in" filter="fade">
                                      <p:cBhvr>
                                        <p:cTn id="47" dur="500"/>
                                        <p:tgtEl>
                                          <p:spTgt spid="15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3">
                                            <p:txEl>
                                              <p:pRg st="8" end="8"/>
                                            </p:txEl>
                                          </p:spTgt>
                                        </p:tgtEl>
                                        <p:attrNameLst>
                                          <p:attrName>style.visibility</p:attrName>
                                        </p:attrNameLst>
                                      </p:cBhvr>
                                      <p:to>
                                        <p:strVal val="visible"/>
                                      </p:to>
                                    </p:set>
                                    <p:animEffect transition="in" filter="fade">
                                      <p:cBhvr>
                                        <p:cTn id="52" dur="500"/>
                                        <p:tgtEl>
                                          <p:spTgt spid="15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3">
                                            <p:txEl>
                                              <p:pRg st="9" end="9"/>
                                            </p:txEl>
                                          </p:spTgt>
                                        </p:tgtEl>
                                        <p:attrNameLst>
                                          <p:attrName>style.visibility</p:attrName>
                                        </p:attrNameLst>
                                      </p:cBhvr>
                                      <p:to>
                                        <p:strVal val="visible"/>
                                      </p:to>
                                    </p:set>
                                    <p:animEffect transition="in" filter="fade">
                                      <p:cBhvr>
                                        <p:cTn id="57" dur="500"/>
                                        <p:tgtEl>
                                          <p:spTgt spid="15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3">
                                            <p:txEl>
                                              <p:pRg st="10" end="10"/>
                                            </p:txEl>
                                          </p:spTgt>
                                        </p:tgtEl>
                                        <p:attrNameLst>
                                          <p:attrName>style.visibility</p:attrName>
                                        </p:attrNameLst>
                                      </p:cBhvr>
                                      <p:to>
                                        <p:strVal val="visible"/>
                                      </p:to>
                                    </p:set>
                                    <p:animEffect transition="in" filter="fade">
                                      <p:cBhvr>
                                        <p:cTn id="62" dur="500"/>
                                        <p:tgtEl>
                                          <p:spTgt spid="15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8"/>
          <p:cNvSpPr txBox="1">
            <a:spLocks noGrp="1"/>
          </p:cNvSpPr>
          <p:nvPr>
            <p:ph type="title" idx="4294967295"/>
          </p:nvPr>
        </p:nvSpPr>
        <p:spPr>
          <a:xfrm>
            <a:off x="457200" y="0"/>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b="1">
                <a:solidFill>
                  <a:srgbClr val="C00000"/>
                </a:solidFill>
                <a:latin typeface="Bookman Old Style"/>
                <a:ea typeface="Bookman Old Style"/>
                <a:cs typeface="Bookman Old Style"/>
                <a:sym typeface="Bookman Old Style"/>
              </a:rPr>
              <a:t>1. Personal attack (Ad Hominem)</a:t>
            </a:r>
            <a:endParaRPr sz="1800" b="1">
              <a:solidFill>
                <a:srgbClr val="C00000"/>
              </a:solidFill>
              <a:latin typeface="Bookman Old Style"/>
              <a:ea typeface="Bookman Old Style"/>
              <a:cs typeface="Bookman Old Style"/>
              <a:sym typeface="Bookman Old Style"/>
            </a:endParaRPr>
          </a:p>
        </p:txBody>
      </p:sp>
      <p:sp>
        <p:nvSpPr>
          <p:cNvPr id="159" name="Google Shape;159;p8"/>
          <p:cNvSpPr txBox="1">
            <a:spLocks noGrp="1"/>
          </p:cNvSpPr>
          <p:nvPr>
            <p:ph type="body" idx="4294967295"/>
          </p:nvPr>
        </p:nvSpPr>
        <p:spPr>
          <a:xfrm>
            <a:off x="381000" y="1219200"/>
            <a:ext cx="8534400" cy="5257800"/>
          </a:xfrm>
          <a:prstGeom prst="rect">
            <a:avLst/>
          </a:prstGeom>
          <a:noFill/>
          <a:ln>
            <a:noFill/>
          </a:ln>
        </p:spPr>
        <p:txBody>
          <a:bodyPr spcFirstLastPara="1" wrap="square" lIns="91425" tIns="45700" rIns="91425" bIns="45700" anchor="t" anchorCtr="0">
            <a:noAutofit/>
          </a:bodyPr>
          <a:lstStyle/>
          <a:p>
            <a:pPr marL="609600" lvl="0" indent="-609600" algn="l" rtl="0">
              <a:lnSpc>
                <a:spcPct val="150000"/>
              </a:lnSpc>
              <a:spcBef>
                <a:spcPts val="0"/>
              </a:spcBef>
              <a:spcAft>
                <a:spcPts val="0"/>
              </a:spcAft>
              <a:buClr>
                <a:schemeClr val="dk1"/>
              </a:buClr>
              <a:buSzPts val="2400"/>
              <a:buFont typeface="Arial"/>
              <a:buNone/>
            </a:pPr>
            <a:r>
              <a:rPr lang="en-US" sz="2400" b="1" dirty="0"/>
              <a:t>* </a:t>
            </a:r>
            <a:r>
              <a:rPr lang="en-US" sz="2400" b="1" dirty="0">
                <a:solidFill>
                  <a:srgbClr val="0033CC"/>
                </a:solidFill>
              </a:rPr>
              <a:t>Attacks the person rather than the issue.</a:t>
            </a:r>
            <a:endParaRPr dirty="0"/>
          </a:p>
          <a:p>
            <a:pPr marL="609600" lvl="0" indent="-609600" algn="just" rtl="0">
              <a:lnSpc>
                <a:spcPct val="150000"/>
              </a:lnSpc>
              <a:spcBef>
                <a:spcPts val="480"/>
              </a:spcBef>
              <a:spcAft>
                <a:spcPts val="0"/>
              </a:spcAft>
              <a:buClr>
                <a:schemeClr val="dk1"/>
              </a:buClr>
              <a:buSzPts val="2400"/>
              <a:buFont typeface="Arial"/>
              <a:buNone/>
            </a:pPr>
            <a:r>
              <a:rPr lang="en-US" sz="2400" b="1" u="sng" dirty="0"/>
              <a:t>Examples</a:t>
            </a:r>
            <a:r>
              <a:rPr lang="en-US" sz="2400" b="1" dirty="0"/>
              <a:t>:</a:t>
            </a:r>
            <a:r>
              <a:rPr lang="en-US" sz="2400" dirty="0"/>
              <a:t> </a:t>
            </a:r>
            <a:endParaRPr dirty="0"/>
          </a:p>
          <a:p>
            <a:pPr marL="609600" lvl="0" indent="-609600" algn="l" rtl="0">
              <a:lnSpc>
                <a:spcPct val="150000"/>
              </a:lnSpc>
              <a:spcBef>
                <a:spcPts val="480"/>
              </a:spcBef>
              <a:spcAft>
                <a:spcPts val="0"/>
              </a:spcAft>
              <a:buClr>
                <a:schemeClr val="dk1"/>
              </a:buClr>
              <a:buSzPts val="2400"/>
              <a:buFont typeface="Arial"/>
              <a:buAutoNum type="arabicPeriod"/>
            </a:pPr>
            <a:r>
              <a:rPr lang="en-US" sz="2400" dirty="0"/>
              <a:t>Sam is divorced, so how can he make sound financial decisions for the city?</a:t>
            </a:r>
            <a:endParaRPr dirty="0"/>
          </a:p>
          <a:p>
            <a:pPr marL="609600" lvl="0" indent="-609600" algn="l" rtl="0">
              <a:lnSpc>
                <a:spcPct val="150000"/>
              </a:lnSpc>
              <a:spcBef>
                <a:spcPts val="480"/>
              </a:spcBef>
              <a:spcAft>
                <a:spcPts val="0"/>
              </a:spcAft>
              <a:buClr>
                <a:schemeClr val="dk1"/>
              </a:buClr>
              <a:buSzPts val="2400"/>
              <a:buFont typeface="Arial"/>
              <a:buAutoNum type="arabicPeriod"/>
            </a:pPr>
            <a:r>
              <a:rPr lang="en-US" sz="2400" dirty="0"/>
              <a:t>Mr. Spock is not an effective CEO because he has ugly pointed ears. </a:t>
            </a:r>
            <a:endParaRPr dirty="0"/>
          </a:p>
          <a:p>
            <a:pPr marL="609600" lvl="0" indent="-609600" algn="l" rtl="0">
              <a:lnSpc>
                <a:spcPct val="150000"/>
              </a:lnSpc>
              <a:spcBef>
                <a:spcPts val="560"/>
              </a:spcBef>
              <a:spcAft>
                <a:spcPts val="0"/>
              </a:spcAft>
              <a:buClr>
                <a:schemeClr val="dk1"/>
              </a:buClr>
              <a:buSzPts val="2400"/>
              <a:buFont typeface="Arial"/>
              <a:buAutoNum type="arabicPeriod"/>
            </a:pPr>
            <a:r>
              <a:rPr lang="en-US" sz="2400" dirty="0"/>
              <a:t>Dr. Smith’s books about plant genetics are worthless because he used to tell a lie at high school.</a:t>
            </a:r>
            <a:r>
              <a:rPr lang="en-US" sz="2800" dirty="0">
                <a:latin typeface="Courier New"/>
                <a:ea typeface="Courier New"/>
                <a:cs typeface="Courier New"/>
                <a:sym typeface="Courier New"/>
              </a:rPr>
              <a:t> </a:t>
            </a:r>
            <a:endParaRPr sz="2400" dirty="0">
              <a:latin typeface="Courier New"/>
              <a:ea typeface="Courier New"/>
              <a:cs typeface="Courier New"/>
              <a:sym typeface="Courier New"/>
            </a:endParaRPr>
          </a:p>
        </p:txBody>
      </p:sp>
      <p:pic>
        <p:nvPicPr>
          <p:cNvPr id="160" name="Google Shape;160;p8"/>
          <p:cNvPicPr preferRelativeResize="0"/>
          <p:nvPr/>
        </p:nvPicPr>
        <p:blipFill rotWithShape="1">
          <a:blip r:embed="rId3">
            <a:alphaModFix/>
          </a:blip>
          <a:srcRect/>
          <a:stretch/>
        </p:blipFill>
        <p:spPr>
          <a:xfrm>
            <a:off x="7019925" y="136497"/>
            <a:ext cx="2124075" cy="1314450"/>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
                                            <p:txEl>
                                              <p:pRg st="0" end="0"/>
                                            </p:txEl>
                                          </p:spTgt>
                                        </p:tgtEl>
                                        <p:attrNameLst>
                                          <p:attrName>style.visibility</p:attrName>
                                        </p:attrNameLst>
                                      </p:cBhvr>
                                      <p:to>
                                        <p:strVal val="visible"/>
                                      </p:to>
                                    </p:set>
                                    <p:animEffect transition="in" filter="fade">
                                      <p:cBhvr>
                                        <p:cTn id="12" dur="500"/>
                                        <p:tgtEl>
                                          <p:spTgt spid="1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9">
                                            <p:txEl>
                                              <p:pRg st="1" end="1"/>
                                            </p:txEl>
                                          </p:spTgt>
                                        </p:tgtEl>
                                        <p:attrNameLst>
                                          <p:attrName>style.visibility</p:attrName>
                                        </p:attrNameLst>
                                      </p:cBhvr>
                                      <p:to>
                                        <p:strVal val="visible"/>
                                      </p:to>
                                    </p:set>
                                    <p:animEffect transition="in" filter="fade">
                                      <p:cBhvr>
                                        <p:cTn id="17" dur="500"/>
                                        <p:tgtEl>
                                          <p:spTgt spid="15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9">
                                            <p:txEl>
                                              <p:pRg st="2" end="2"/>
                                            </p:txEl>
                                          </p:spTgt>
                                        </p:tgtEl>
                                        <p:attrNameLst>
                                          <p:attrName>style.visibility</p:attrName>
                                        </p:attrNameLst>
                                      </p:cBhvr>
                                      <p:to>
                                        <p:strVal val="visible"/>
                                      </p:to>
                                    </p:set>
                                    <p:animEffect transition="in" filter="fade">
                                      <p:cBhvr>
                                        <p:cTn id="22" dur="500"/>
                                        <p:tgtEl>
                                          <p:spTgt spid="1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9">
                                            <p:txEl>
                                              <p:pRg st="3" end="3"/>
                                            </p:txEl>
                                          </p:spTgt>
                                        </p:tgtEl>
                                        <p:attrNameLst>
                                          <p:attrName>style.visibility</p:attrName>
                                        </p:attrNameLst>
                                      </p:cBhvr>
                                      <p:to>
                                        <p:strVal val="visible"/>
                                      </p:to>
                                    </p:set>
                                    <p:animEffect transition="in" filter="fade">
                                      <p:cBhvr>
                                        <p:cTn id="27" dur="500"/>
                                        <p:tgtEl>
                                          <p:spTgt spid="15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9">
                                            <p:txEl>
                                              <p:pRg st="4" end="4"/>
                                            </p:txEl>
                                          </p:spTgt>
                                        </p:tgtEl>
                                        <p:attrNameLst>
                                          <p:attrName>style.visibility</p:attrName>
                                        </p:attrNameLst>
                                      </p:cBhvr>
                                      <p:to>
                                        <p:strVal val="visible"/>
                                      </p:to>
                                    </p:set>
                                    <p:animEffect transition="in" filter="fade">
                                      <p:cBhvr>
                                        <p:cTn id="32" dur="500"/>
                                        <p:tgtEl>
                                          <p:spTgt spid="1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title" idx="4294967295"/>
          </p:nvPr>
        </p:nvSpPr>
        <p:spPr>
          <a:xfrm>
            <a:off x="457200" y="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solidFill>
                  <a:srgbClr val="C00000"/>
                </a:solidFill>
                <a:latin typeface="Bookman Old Style"/>
                <a:ea typeface="Bookman Old Style"/>
                <a:cs typeface="Bookman Old Style"/>
                <a:sym typeface="Bookman Old Style"/>
              </a:rPr>
              <a:t>1. Personal attack (Ad Hominem)</a:t>
            </a:r>
            <a:endParaRPr sz="2400" b="1">
              <a:solidFill>
                <a:srgbClr val="C00000"/>
              </a:solidFill>
              <a:latin typeface="Bookman Old Style"/>
              <a:ea typeface="Bookman Old Style"/>
              <a:cs typeface="Bookman Old Style"/>
              <a:sym typeface="Bookman Old Style"/>
            </a:endParaRPr>
          </a:p>
        </p:txBody>
      </p:sp>
      <p:sp>
        <p:nvSpPr>
          <p:cNvPr id="166" name="Google Shape;166;p9"/>
          <p:cNvSpPr txBox="1">
            <a:spLocks noGrp="1"/>
          </p:cNvSpPr>
          <p:nvPr>
            <p:ph type="body" idx="4294967295"/>
          </p:nvPr>
        </p:nvSpPr>
        <p:spPr>
          <a:xfrm>
            <a:off x="381000" y="1219200"/>
            <a:ext cx="8534400" cy="5257800"/>
          </a:xfrm>
          <a:prstGeom prst="rect">
            <a:avLst/>
          </a:prstGeom>
          <a:noFill/>
          <a:ln>
            <a:noFill/>
          </a:ln>
        </p:spPr>
        <p:txBody>
          <a:bodyPr spcFirstLastPara="1" wrap="square" lIns="91425" tIns="45700" rIns="91425" bIns="45700" anchor="t" anchorCtr="0">
            <a:noAutofit/>
          </a:bodyPr>
          <a:lstStyle/>
          <a:p>
            <a:pPr marL="609600" lvl="0" indent="-609600" algn="ctr" rtl="0">
              <a:lnSpc>
                <a:spcPct val="150000"/>
              </a:lnSpc>
              <a:spcBef>
                <a:spcPts val="0"/>
              </a:spcBef>
              <a:spcAft>
                <a:spcPts val="0"/>
              </a:spcAft>
              <a:buClr>
                <a:schemeClr val="dk1"/>
              </a:buClr>
              <a:buSzPts val="2400"/>
              <a:buFont typeface="Arial"/>
              <a:buNone/>
            </a:pPr>
            <a:r>
              <a:rPr lang="en-US" sz="2400" b="1"/>
              <a:t>Common pattern:</a:t>
            </a:r>
            <a:endParaRPr/>
          </a:p>
          <a:p>
            <a:pPr marL="609600" lvl="0" indent="-609600" algn="l" rtl="0">
              <a:lnSpc>
                <a:spcPct val="150000"/>
              </a:lnSpc>
              <a:spcBef>
                <a:spcPts val="480"/>
              </a:spcBef>
              <a:spcAft>
                <a:spcPts val="0"/>
              </a:spcAft>
              <a:buClr>
                <a:schemeClr val="dk1"/>
              </a:buClr>
              <a:buSzPts val="2400"/>
              <a:buFont typeface="Arial"/>
              <a:buNone/>
            </a:pPr>
            <a:endParaRPr sz="2400" b="1"/>
          </a:p>
          <a:p>
            <a:pPr marL="609600" lvl="0" indent="-609600" algn="l" rtl="0">
              <a:lnSpc>
                <a:spcPct val="150000"/>
              </a:lnSpc>
              <a:spcBef>
                <a:spcPts val="480"/>
              </a:spcBef>
              <a:spcAft>
                <a:spcPts val="0"/>
              </a:spcAft>
              <a:buClr>
                <a:srgbClr val="0033CC"/>
              </a:buClr>
              <a:buSzPts val="2400"/>
              <a:buFont typeface="Arial"/>
              <a:buNone/>
            </a:pPr>
            <a:r>
              <a:rPr lang="en-US" sz="2400" b="1" u="sng">
                <a:solidFill>
                  <a:srgbClr val="0033CC"/>
                </a:solidFill>
              </a:rPr>
              <a:t>F</a:t>
            </a:r>
            <a:r>
              <a:rPr lang="en-US" sz="2400" b="1">
                <a:solidFill>
                  <a:srgbClr val="0033CC"/>
                </a:solidFill>
              </a:rPr>
              <a:t>: </a:t>
            </a:r>
            <a:r>
              <a:rPr lang="en-US" sz="2400" b="1" u="sng">
                <a:solidFill>
                  <a:srgbClr val="0033CC"/>
                </a:solidFill>
              </a:rPr>
              <a:t>A</a:t>
            </a:r>
            <a:r>
              <a:rPr lang="en-US" sz="2400" b="1">
                <a:solidFill>
                  <a:srgbClr val="0033CC"/>
                </a:solidFill>
              </a:rPr>
              <a:t> is a bad person (in one way or another).</a:t>
            </a:r>
            <a:endParaRPr/>
          </a:p>
          <a:p>
            <a:pPr marL="609600" lvl="0" indent="-609600" algn="l" rtl="0">
              <a:lnSpc>
                <a:spcPct val="150000"/>
              </a:lnSpc>
              <a:spcBef>
                <a:spcPts val="480"/>
              </a:spcBef>
              <a:spcAft>
                <a:spcPts val="0"/>
              </a:spcAft>
              <a:buClr>
                <a:srgbClr val="0033CC"/>
              </a:buClr>
              <a:buSzPts val="2400"/>
              <a:buFont typeface="Arial"/>
              <a:buNone/>
            </a:pPr>
            <a:r>
              <a:rPr lang="en-US" sz="2400" b="1">
                <a:solidFill>
                  <a:srgbClr val="0033CC"/>
                </a:solidFill>
              </a:rPr>
              <a:t>    Therefore, his/her opinion or argument must be bad. </a:t>
            </a:r>
            <a:endParaRPr sz="2400" b="1">
              <a:solidFill>
                <a:srgbClr val="0033CC"/>
              </a:solidFill>
              <a:latin typeface="Courier New"/>
              <a:ea typeface="Courier New"/>
              <a:cs typeface="Courier New"/>
              <a:sym typeface="Courier New"/>
            </a:endParaRPr>
          </a:p>
        </p:txBody>
      </p:sp>
      <p:pic>
        <p:nvPicPr>
          <p:cNvPr id="167" name="Google Shape;167;p9"/>
          <p:cNvPicPr preferRelativeResize="0"/>
          <p:nvPr/>
        </p:nvPicPr>
        <p:blipFill rotWithShape="1">
          <a:blip r:embed="rId3">
            <a:alphaModFix/>
          </a:blip>
          <a:srcRect/>
          <a:stretch/>
        </p:blipFill>
        <p:spPr>
          <a:xfrm>
            <a:off x="2209800" y="4027488"/>
            <a:ext cx="4572000" cy="2830512"/>
          </a:xfrm>
          <a:prstGeom prst="rect">
            <a:avLst/>
          </a:prstGeom>
          <a:noFill/>
          <a:ln>
            <a:noFill/>
          </a:ln>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10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xEl>
                                              <p:pRg st="0" end="0"/>
                                            </p:txEl>
                                          </p:spTgt>
                                        </p:tgtEl>
                                        <p:attrNameLst>
                                          <p:attrName>style.visibility</p:attrName>
                                        </p:attrNameLst>
                                      </p:cBhvr>
                                      <p:to>
                                        <p:strVal val="visible"/>
                                      </p:to>
                                    </p:set>
                                    <p:animEffect transition="in" filter="fade">
                                      <p:cBhvr>
                                        <p:cTn id="12" dur="500"/>
                                        <p:tgtEl>
                                          <p:spTgt spid="16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
                                            <p:txEl>
                                              <p:pRg st="1" end="1"/>
                                            </p:txEl>
                                          </p:spTgt>
                                        </p:tgtEl>
                                        <p:attrNameLst>
                                          <p:attrName>style.visibility</p:attrName>
                                        </p:attrNameLst>
                                      </p:cBhvr>
                                      <p:to>
                                        <p:strVal val="visible"/>
                                      </p:to>
                                    </p:set>
                                    <p:animEffect transition="in" filter="fade">
                                      <p:cBhvr>
                                        <p:cTn id="17" dur="500"/>
                                        <p:tgtEl>
                                          <p:spTgt spid="16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
                                            <p:txEl>
                                              <p:pRg st="2" end="2"/>
                                            </p:txEl>
                                          </p:spTgt>
                                        </p:tgtEl>
                                        <p:attrNameLst>
                                          <p:attrName>style.visibility</p:attrName>
                                        </p:attrNameLst>
                                      </p:cBhvr>
                                      <p:to>
                                        <p:strVal val="visible"/>
                                      </p:to>
                                    </p:set>
                                    <p:animEffect transition="in" filter="fade">
                                      <p:cBhvr>
                                        <p:cTn id="22" dur="500"/>
                                        <p:tgtEl>
                                          <p:spTgt spid="16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
                                            <p:txEl>
                                              <p:pRg st="3" end="3"/>
                                            </p:txEl>
                                          </p:spTgt>
                                        </p:tgtEl>
                                        <p:attrNameLst>
                                          <p:attrName>style.visibility</p:attrName>
                                        </p:attrNameLst>
                                      </p:cBhvr>
                                      <p:to>
                                        <p:strVal val="visible"/>
                                      </p:to>
                                    </p:set>
                                    <p:animEffect transition="in" filter="fade">
                                      <p:cBhvr>
                                        <p:cTn id="27" dur="500"/>
                                        <p:tgtEl>
                                          <p:spTgt spid="1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Legal Pad">
  <a:themeElements>
    <a:clrScheme name="Legal P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TotalTime>
  <Words>4249</Words>
  <Application>Microsoft Office PowerPoint</Application>
  <PresentationFormat>On-screen Show (4:3)</PresentationFormat>
  <Paragraphs>414</Paragraphs>
  <Slides>66</Slides>
  <Notes>65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66</vt:i4>
      </vt:variant>
    </vt:vector>
  </HeadingPairs>
  <TitlesOfParts>
    <vt:vector size="75" baseType="lpstr">
      <vt:lpstr>Arial</vt:lpstr>
      <vt:lpstr>Georgia</vt:lpstr>
      <vt:lpstr>Calibri</vt:lpstr>
      <vt:lpstr>Bookman Old Style</vt:lpstr>
      <vt:lpstr>Quattrocento Sans</vt:lpstr>
      <vt:lpstr>Courier New</vt:lpstr>
      <vt:lpstr>Times New Roman</vt:lpstr>
      <vt:lpstr>2_Legal Pad</vt:lpstr>
      <vt:lpstr>Default Design</vt:lpstr>
      <vt:lpstr>LOGICAL FALLACIES</vt:lpstr>
      <vt:lpstr>Overview of logical fallacies</vt:lpstr>
      <vt:lpstr>CHAPTER 5</vt:lpstr>
      <vt:lpstr>CONCEPT OF RELEVANCE</vt:lpstr>
      <vt:lpstr>CONCEPT OF RELEVANCE (cont)</vt:lpstr>
      <vt:lpstr>Activity: Sort them out</vt:lpstr>
      <vt:lpstr>ELEVEN FALLACIES OF RELEVANCE</vt:lpstr>
      <vt:lpstr>1. Personal attack (Ad Hominem)</vt:lpstr>
      <vt:lpstr>1. Personal attack (Ad Hominem)</vt:lpstr>
      <vt:lpstr>1. Personal attack (Ad Hominem)</vt:lpstr>
      <vt:lpstr>2. Attacking the motive</vt:lpstr>
      <vt:lpstr>PowerPoint Presentation</vt:lpstr>
      <vt:lpstr>3. Look who’s talking (Tu Quoque)*</vt:lpstr>
      <vt:lpstr>3. Look who’s talking (Tu Quoque)*</vt:lpstr>
      <vt:lpstr>4. Two wrongs make a right</vt:lpstr>
      <vt:lpstr>PowerPoint Presentation</vt:lpstr>
      <vt:lpstr>5. Scare tactic (appeal to force)</vt:lpstr>
      <vt:lpstr>5. Scare tactic (appeal to force)</vt:lpstr>
      <vt:lpstr>6. Appeal to pity</vt:lpstr>
      <vt:lpstr>6. Appeal to pity</vt:lpstr>
      <vt:lpstr>PowerPoint Presentation</vt:lpstr>
      <vt:lpstr>7. Bandwagon argument     (Appeal to popularity)</vt:lpstr>
      <vt:lpstr>7. Bandwagon argument     (Appeal to popularity)</vt:lpstr>
      <vt:lpstr>7. Bandwagon argument     (Appeal to popularity)</vt:lpstr>
      <vt:lpstr>PowerPoint Presentation</vt:lpstr>
      <vt:lpstr>8. Straw man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Student’s contribution</vt:lpstr>
      <vt:lpstr>YOUR TURN</vt:lpstr>
      <vt:lpstr>PowerPoint Presentation</vt:lpstr>
      <vt:lpstr>The Oscars Slap (March 27, 2022)</vt:lpstr>
      <vt:lpstr>PowerPoint Presentation</vt:lpstr>
      <vt:lpstr>How many fallacies can you find?</vt:lpstr>
      <vt:lpstr>PowerPoint Presentation</vt:lpstr>
      <vt:lpstr>PowerPoint Presentation</vt:lpstr>
      <vt:lpstr>PowerPoint Presentation</vt:lpstr>
      <vt:lpstr>PowerPoint Presentation</vt:lpstr>
      <vt:lpstr>PowerPoint Presentation</vt:lpstr>
      <vt:lpstr>PRACTICE</vt:lpstr>
      <vt:lpstr>Student’s contribution</vt:lpstr>
      <vt:lpstr>Student’s contribution</vt:lpstr>
      <vt:lpstr>Student’s contribution</vt:lpstr>
      <vt:lpstr>Student’s contribution</vt:lpstr>
      <vt:lpstr>Student’s contribution</vt:lpstr>
      <vt:lpstr>Student’s contribution</vt:lpstr>
      <vt:lpstr>Student’s contribution</vt:lpstr>
      <vt:lpstr>Student’s contribution</vt:lpstr>
      <vt:lpstr>Student’s contribution</vt:lpstr>
      <vt:lpstr>A fallacy or not a fallacy? </vt:lpstr>
      <vt:lpstr>PowerPoint Presentation</vt:lpstr>
      <vt:lpstr>PowerPoint Presentation</vt:lpstr>
      <vt:lpstr>PowerPoint Presentation</vt:lpstr>
      <vt:lpstr>Assignment </vt:lpstr>
      <vt:lpstr>Assignment</vt:lpstr>
      <vt:lpstr>Assignment</vt:lpstr>
      <vt:lpstr>Assignment</vt:lpstr>
      <vt:lpstr>Assignment</vt:lpstr>
      <vt:lpstr>Assignment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LOGICAL FALLACIES</dc:title>
  <dc:creator>april</dc:creator>
  <cp:lastModifiedBy>PHUNG HUY QUANG</cp:lastModifiedBy>
  <cp:revision>8</cp:revision>
  <dcterms:created xsi:type="dcterms:W3CDTF">2006-06-26T22:04:14Z</dcterms:created>
  <dcterms:modified xsi:type="dcterms:W3CDTF">2023-06-17T14:00:00Z</dcterms:modified>
</cp:coreProperties>
</file>